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Nunito"/>
      <p:regular r:id="rId23"/>
      <p:bold r:id="rId24"/>
      <p:italic r:id="rId25"/>
      <p:boldItalic r:id="rId26"/>
    </p:embeddedFont>
    <p:embeddedFont>
      <p:font typeface="Montserrat"/>
      <p:regular r:id="rId27"/>
      <p:bold r:id="rId28"/>
      <p:italic r:id="rId29"/>
      <p:boldItalic r:id="rId30"/>
    </p:embeddedFont>
    <p:embeddedFont>
      <p:font typeface="Lato"/>
      <p:regular r:id="rId31"/>
      <p:bold r:id="rId32"/>
      <p:italic r:id="rId33"/>
      <p:boldItalic r:id="rId34"/>
    </p:embeddedFont>
    <p:embeddedFont>
      <p:font typeface="Source Code Pr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Nunito-bold.fntdata"/><Relationship Id="rId23" Type="http://schemas.openxmlformats.org/officeDocument/2006/relationships/font" Target="fonts/Nuni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Italic.fntdata"/><Relationship Id="rId25" Type="http://schemas.openxmlformats.org/officeDocument/2006/relationships/font" Target="fonts/Nunito-italic.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font" Target="fonts/Montserrat-boldItalic.fntdata"/><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35" Type="http://schemas.openxmlformats.org/officeDocument/2006/relationships/font" Target="fonts/SourceCodePro-regular.fntdata"/><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37" Type="http://schemas.openxmlformats.org/officeDocument/2006/relationships/font" Target="fonts/SourceCodePro-italic.fntdata"/><Relationship Id="rId14" Type="http://schemas.openxmlformats.org/officeDocument/2006/relationships/slide" Target="slides/slide9.xml"/><Relationship Id="rId36" Type="http://schemas.openxmlformats.org/officeDocument/2006/relationships/font" Target="fonts/SourceCodePr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SourceCodePro-boldItalic.fntdata"/><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10.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ce46844472_0_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ce46844472_0_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ce10ab3236_7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ce10ab3236_7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ce40120d7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ce40120d7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ce40120d7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ce40120d7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ce46844472_0_56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ce46844472_0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ce46844472_0_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ce46844472_0_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ce46844472_0_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ce46844472_0_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cc08b7acf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cc08b7acf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hmtj99/10-Presence"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6.jpg"/><Relationship Id="rId7"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Online Attendance System</a:t>
            </a:r>
            <a:endParaRPr/>
          </a:p>
        </p:txBody>
      </p:sp>
      <p:sp>
        <p:nvSpPr>
          <p:cNvPr id="229" name="Google Shape;229;p17"/>
          <p:cNvSpPr txBox="1"/>
          <p:nvPr>
            <p:ph idx="1" type="subTitle"/>
          </p:nvPr>
        </p:nvSpPr>
        <p:spPr>
          <a:xfrm>
            <a:off x="3537150" y="29207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700" u="sng">
                <a:solidFill>
                  <a:srgbClr val="4A86E8"/>
                </a:solidFill>
                <a:hlinkClick r:id="rId3">
                  <a:extLst>
                    <a:ext uri="{A12FA001-AC4F-418D-AE19-62706E023703}">
                      <ahyp:hlinkClr val="tx"/>
                    </a:ext>
                  </a:extLst>
                </a:hlinkClick>
              </a:rPr>
              <a:t>Github Project Repository</a:t>
            </a:r>
            <a:endParaRPr sz="1700">
              <a:solidFill>
                <a:srgbClr val="4A86E8"/>
              </a:solidFill>
            </a:endParaRPr>
          </a:p>
          <a:p>
            <a:pPr indent="0" lvl="0" marL="0" rtl="0" algn="l">
              <a:lnSpc>
                <a:spcPct val="115000"/>
              </a:lnSpc>
              <a:spcBef>
                <a:spcPts val="1600"/>
              </a:spcBef>
              <a:spcAft>
                <a:spcPts val="1600"/>
              </a:spcAft>
              <a:buNone/>
            </a:pPr>
            <a:r>
              <a:rPr lang="en-GB" sz="1700"/>
              <a:t>Group 10</a:t>
            </a:r>
            <a:endParaRPr sz="1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26"/>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t>Use Cases</a:t>
            </a:r>
            <a:endParaRPr sz="2500"/>
          </a:p>
        </p:txBody>
      </p:sp>
      <p:sp>
        <p:nvSpPr>
          <p:cNvPr id="390" name="Google Shape;390;p26"/>
          <p:cNvSpPr txBox="1"/>
          <p:nvPr>
            <p:ph idx="1" type="subTitle"/>
          </p:nvPr>
        </p:nvSpPr>
        <p:spPr>
          <a:xfrm>
            <a:off x="1297500" y="934650"/>
            <a:ext cx="6750600" cy="437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400"/>
              <a:t>S -Student ; P - Professor</a:t>
            </a:r>
            <a:endParaRPr sz="1400"/>
          </a:p>
        </p:txBody>
      </p:sp>
      <p:sp>
        <p:nvSpPr>
          <p:cNvPr id="391" name="Google Shape;391;p26"/>
          <p:cNvSpPr txBox="1"/>
          <p:nvPr>
            <p:ph idx="2" type="body"/>
          </p:nvPr>
        </p:nvSpPr>
        <p:spPr>
          <a:xfrm>
            <a:off x="1297500" y="1656775"/>
            <a:ext cx="3062400" cy="275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AutoNum type="arabicPeriod"/>
            </a:pPr>
            <a:r>
              <a:rPr lang="en-GB" sz="1700"/>
              <a:t>Login</a:t>
            </a:r>
            <a:endParaRPr sz="1700"/>
          </a:p>
          <a:p>
            <a:pPr indent="-336550" lvl="0" marL="457200" rtl="0" algn="l">
              <a:spcBef>
                <a:spcPts val="0"/>
              </a:spcBef>
              <a:spcAft>
                <a:spcPts val="0"/>
              </a:spcAft>
              <a:buSzPts val="1700"/>
              <a:buAutoNum type="arabicPeriod"/>
            </a:pPr>
            <a:r>
              <a:rPr lang="en-GB" sz="1700"/>
              <a:t>Enroll into course</a:t>
            </a:r>
            <a:endParaRPr sz="1700"/>
          </a:p>
          <a:p>
            <a:pPr indent="-336550" lvl="0" marL="457200" rtl="0" algn="l">
              <a:spcBef>
                <a:spcPts val="0"/>
              </a:spcBef>
              <a:spcAft>
                <a:spcPts val="0"/>
              </a:spcAft>
              <a:buSzPts val="1700"/>
              <a:buAutoNum type="arabicPeriod"/>
            </a:pPr>
            <a:r>
              <a:rPr lang="en-GB" sz="1700"/>
              <a:t>Create Course</a:t>
            </a:r>
            <a:endParaRPr sz="1700"/>
          </a:p>
          <a:p>
            <a:pPr indent="-336550" lvl="0" marL="457200" rtl="0" algn="l">
              <a:spcBef>
                <a:spcPts val="0"/>
              </a:spcBef>
              <a:spcAft>
                <a:spcPts val="0"/>
              </a:spcAft>
              <a:buSzPts val="1700"/>
              <a:buAutoNum type="arabicPeriod"/>
            </a:pPr>
            <a:r>
              <a:rPr lang="en-GB" sz="1700"/>
              <a:t>Send Attendance links</a:t>
            </a:r>
            <a:endParaRPr sz="1700"/>
          </a:p>
          <a:p>
            <a:pPr indent="-336550" lvl="0" marL="457200" rtl="0" algn="l">
              <a:spcBef>
                <a:spcPts val="0"/>
              </a:spcBef>
              <a:spcAft>
                <a:spcPts val="0"/>
              </a:spcAft>
              <a:buSzPts val="1700"/>
              <a:buAutoNum type="arabicPeriod"/>
            </a:pPr>
            <a:r>
              <a:rPr lang="en-GB" sz="1700"/>
              <a:t>Mark Attendance</a:t>
            </a:r>
            <a:endParaRPr sz="1700"/>
          </a:p>
          <a:p>
            <a:pPr indent="-336550" lvl="0" marL="457200" rtl="0" algn="l">
              <a:spcBef>
                <a:spcPts val="0"/>
              </a:spcBef>
              <a:spcAft>
                <a:spcPts val="0"/>
              </a:spcAft>
              <a:buSzPts val="1700"/>
              <a:buAutoNum type="arabicPeriod"/>
            </a:pPr>
            <a:r>
              <a:rPr lang="en-GB" sz="1700"/>
              <a:t>View Attendance(S)</a:t>
            </a:r>
            <a:endParaRPr sz="1700"/>
          </a:p>
          <a:p>
            <a:pPr indent="-336550" lvl="0" marL="457200" rtl="0" algn="l">
              <a:spcBef>
                <a:spcPts val="0"/>
              </a:spcBef>
              <a:spcAft>
                <a:spcPts val="0"/>
              </a:spcAft>
              <a:buSzPts val="1700"/>
              <a:buAutoNum type="arabicPeriod"/>
            </a:pPr>
            <a:r>
              <a:rPr lang="en-GB" sz="1700"/>
              <a:t>View Attendance(P)</a:t>
            </a:r>
            <a:endParaRPr sz="1700"/>
          </a:p>
          <a:p>
            <a:pPr indent="-336550" lvl="0" marL="457200" rtl="0" algn="l">
              <a:spcBef>
                <a:spcPts val="0"/>
              </a:spcBef>
              <a:spcAft>
                <a:spcPts val="0"/>
              </a:spcAft>
              <a:buSzPts val="1700"/>
              <a:buAutoNum type="arabicPeriod"/>
            </a:pPr>
            <a:r>
              <a:rPr lang="en-GB" sz="1700"/>
              <a:t>Download Attendance</a:t>
            </a:r>
            <a:endParaRPr sz="1700"/>
          </a:p>
          <a:p>
            <a:pPr indent="0" lvl="0" marL="0" rtl="0" algn="l">
              <a:spcBef>
                <a:spcPts val="1600"/>
              </a:spcBef>
              <a:spcAft>
                <a:spcPts val="1600"/>
              </a:spcAft>
              <a:buNone/>
            </a:pPr>
            <a:r>
              <a:t/>
            </a:r>
            <a:endParaRPr>
              <a:latin typeface="Arial"/>
              <a:ea typeface="Arial"/>
              <a:cs typeface="Arial"/>
              <a:sym typeface="Arial"/>
            </a:endParaRPr>
          </a:p>
        </p:txBody>
      </p:sp>
      <p:grpSp>
        <p:nvGrpSpPr>
          <p:cNvPr id="392" name="Google Shape;392;p26"/>
          <p:cNvGrpSpPr/>
          <p:nvPr/>
        </p:nvGrpSpPr>
        <p:grpSpPr>
          <a:xfrm>
            <a:off x="6884050" y="1716000"/>
            <a:ext cx="2259900" cy="1103400"/>
            <a:chOff x="6884050" y="1716000"/>
            <a:chExt cx="2259900" cy="1103400"/>
          </a:xfrm>
        </p:grpSpPr>
        <p:sp>
          <p:nvSpPr>
            <p:cNvPr id="393" name="Google Shape;393;p26"/>
            <p:cNvSpPr/>
            <p:nvPr/>
          </p:nvSpPr>
          <p:spPr>
            <a:xfrm>
              <a:off x="6884050" y="1716000"/>
              <a:ext cx="2259900" cy="11034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94" name="Google Shape;394;p26"/>
            <p:cNvSpPr txBox="1"/>
            <p:nvPr/>
          </p:nvSpPr>
          <p:spPr>
            <a:xfrm>
              <a:off x="7354784" y="1840351"/>
              <a:ext cx="15504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FFFFFF"/>
                  </a:solidFill>
                </a:rPr>
                <a:t>QUICK TIP</a:t>
              </a:r>
              <a:endParaRPr b="1" sz="1200">
                <a:solidFill>
                  <a:srgbClr val="FFFFFF"/>
                </a:solidFill>
              </a:endParaRPr>
            </a:p>
            <a:p>
              <a:pPr indent="0" lvl="0" marL="0" rtl="0" algn="l">
                <a:lnSpc>
                  <a:spcPct val="115000"/>
                </a:lnSpc>
                <a:spcBef>
                  <a:spcPts val="0"/>
                </a:spcBef>
                <a:spcAft>
                  <a:spcPts val="0"/>
                </a:spcAft>
                <a:buNone/>
              </a:pPr>
              <a:r>
                <a:t/>
              </a:r>
              <a:endParaRPr sz="700">
                <a:solidFill>
                  <a:srgbClr val="FFFFFF"/>
                </a:solidFill>
              </a:endParaRPr>
            </a:p>
            <a:p>
              <a:pPr indent="0" lvl="0" marL="0" rtl="0" algn="l">
                <a:lnSpc>
                  <a:spcPct val="115000"/>
                </a:lnSpc>
                <a:spcBef>
                  <a:spcPts val="0"/>
                </a:spcBef>
                <a:spcAft>
                  <a:spcPts val="0"/>
                </a:spcAft>
                <a:buNone/>
              </a:pPr>
              <a:r>
                <a:rPr lang="en-GB" sz="700">
                  <a:solidFill>
                    <a:srgbClr val="D9F0FF"/>
                  </a:solidFill>
                </a:rPr>
                <a:t>Try right clicking on a photo and using "Replace Image" to demonstrate your prototype.</a:t>
              </a:r>
              <a:endParaRPr sz="700">
                <a:solidFill>
                  <a:srgbClr val="D9F0FF"/>
                </a:solidFill>
              </a:endParaRPr>
            </a:p>
          </p:txBody>
        </p:sp>
        <p:pic>
          <p:nvPicPr>
            <p:cNvPr id="395" name="Google Shape;395;p26"/>
            <p:cNvPicPr preferRelativeResize="0"/>
            <p:nvPr/>
          </p:nvPicPr>
          <p:blipFill>
            <a:blip r:embed="rId3">
              <a:alphaModFix/>
            </a:blip>
            <a:stretch>
              <a:fillRect/>
            </a:stretch>
          </p:blipFill>
          <p:spPr>
            <a:xfrm>
              <a:off x="7138828" y="1908568"/>
              <a:ext cx="212825" cy="212825"/>
            </a:xfrm>
            <a:prstGeom prst="rect">
              <a:avLst/>
            </a:prstGeom>
            <a:noFill/>
            <a:ln>
              <a:noFill/>
            </a:ln>
          </p:spPr>
        </p:pic>
      </p:grpSp>
      <p:sp>
        <p:nvSpPr>
          <p:cNvPr id="396" name="Google Shape;396;p26"/>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6"/>
          <p:cNvSpPr/>
          <p:nvPr/>
        </p:nvSpPr>
        <p:spPr>
          <a:xfrm flipH="1">
            <a:off x="6079436" y="3398094"/>
            <a:ext cx="570300" cy="950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01" name="Shape 401"/>
        <p:cNvGrpSpPr/>
        <p:nvPr/>
      </p:nvGrpSpPr>
      <p:grpSpPr>
        <a:xfrm>
          <a:off x="0" y="0"/>
          <a:ext cx="0" cy="0"/>
          <a:chOff x="0" y="0"/>
          <a:chExt cx="0" cy="0"/>
        </a:xfrm>
      </p:grpSpPr>
      <p:sp>
        <p:nvSpPr>
          <p:cNvPr id="402" name="Google Shape;402;p27"/>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AAc</a:t>
            </a:r>
            <a:endParaRPr/>
          </a:p>
        </p:txBody>
      </p:sp>
      <p:sp>
        <p:nvSpPr>
          <p:cNvPr id="403" name="Google Shape;403;p27"/>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7"/>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05" name="Google Shape;405;p27"/>
          <p:cNvPicPr preferRelativeResize="0"/>
          <p:nvPr/>
        </p:nvPicPr>
        <p:blipFill>
          <a:blip r:embed="rId3">
            <a:alphaModFix/>
          </a:blip>
          <a:stretch>
            <a:fillRect/>
          </a:stretch>
        </p:blipFill>
        <p:spPr>
          <a:xfrm>
            <a:off x="5094850" y="0"/>
            <a:ext cx="3444250" cy="5143500"/>
          </a:xfrm>
          <a:prstGeom prst="rect">
            <a:avLst/>
          </a:prstGeom>
          <a:noFill/>
          <a:ln>
            <a:noFill/>
          </a:ln>
        </p:spPr>
      </p:pic>
      <p:sp>
        <p:nvSpPr>
          <p:cNvPr id="406" name="Google Shape;406;p27"/>
          <p:cNvSpPr txBox="1"/>
          <p:nvPr/>
        </p:nvSpPr>
        <p:spPr>
          <a:xfrm>
            <a:off x="1107575" y="2233725"/>
            <a:ext cx="32763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100">
                <a:latin typeface="Nunito"/>
                <a:ea typeface="Nunito"/>
                <a:cs typeface="Nunito"/>
                <a:sym typeface="Nunito"/>
              </a:rPr>
              <a:t>Activity Diagram</a:t>
            </a:r>
            <a:endParaRPr sz="3100">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t>Further Deve</a:t>
            </a:r>
            <a:r>
              <a:rPr lang="en-GB" sz="2500"/>
              <a:t>lopment</a:t>
            </a:r>
            <a:endParaRPr sz="2500"/>
          </a:p>
        </p:txBody>
      </p:sp>
      <p:sp>
        <p:nvSpPr>
          <p:cNvPr id="412" name="Google Shape;412;p28"/>
          <p:cNvSpPr txBox="1"/>
          <p:nvPr/>
        </p:nvSpPr>
        <p:spPr>
          <a:xfrm>
            <a:off x="1354533" y="19009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Times New Roman"/>
                <a:ea typeface="Times New Roman"/>
                <a:cs typeface="Times New Roman"/>
                <a:sym typeface="Times New Roman"/>
              </a:rPr>
              <a:t>8th </a:t>
            </a:r>
            <a:r>
              <a:rPr lang="en-GB" sz="1200">
                <a:solidFill>
                  <a:srgbClr val="FFFFFF"/>
                </a:solidFill>
                <a:latin typeface="Times New Roman"/>
                <a:ea typeface="Times New Roman"/>
                <a:cs typeface="Times New Roman"/>
                <a:sym typeface="Times New Roman"/>
              </a:rPr>
              <a:t> </a:t>
            </a:r>
            <a:r>
              <a:rPr lang="en-GB" sz="1200">
                <a:solidFill>
                  <a:srgbClr val="FFFFFF"/>
                </a:solidFill>
                <a:latin typeface="Times New Roman"/>
                <a:ea typeface="Times New Roman"/>
                <a:cs typeface="Times New Roman"/>
                <a:sym typeface="Times New Roman"/>
              </a:rPr>
              <a:t>April</a:t>
            </a:r>
            <a:endParaRPr sz="1200">
              <a:solidFill>
                <a:srgbClr val="FFFFFF"/>
              </a:solidFill>
              <a:latin typeface="Times New Roman"/>
              <a:ea typeface="Times New Roman"/>
              <a:cs typeface="Times New Roman"/>
              <a:sym typeface="Times New Roman"/>
            </a:endParaRPr>
          </a:p>
          <a:p>
            <a:pPr indent="0" lvl="0" marL="0" rtl="0" algn="l">
              <a:spcBef>
                <a:spcPts val="1600"/>
              </a:spcBef>
              <a:spcAft>
                <a:spcPts val="1600"/>
              </a:spcAft>
              <a:buNone/>
            </a:pPr>
            <a:r>
              <a:t/>
            </a:r>
            <a:endParaRPr sz="1200">
              <a:solidFill>
                <a:srgbClr val="FFFFFF"/>
              </a:solidFill>
              <a:latin typeface="Times New Roman"/>
              <a:ea typeface="Times New Roman"/>
              <a:cs typeface="Times New Roman"/>
              <a:sym typeface="Times New Roman"/>
            </a:endParaRPr>
          </a:p>
        </p:txBody>
      </p:sp>
      <p:sp>
        <p:nvSpPr>
          <p:cNvPr id="413" name="Google Shape;413;p28"/>
          <p:cNvSpPr txBox="1"/>
          <p:nvPr/>
        </p:nvSpPr>
        <p:spPr>
          <a:xfrm>
            <a:off x="1158086" y="28941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200">
                <a:solidFill>
                  <a:srgbClr val="CC4125"/>
                </a:solidFill>
                <a:latin typeface="Times New Roman"/>
                <a:ea typeface="Times New Roman"/>
                <a:cs typeface="Times New Roman"/>
                <a:sym typeface="Times New Roman"/>
              </a:rPr>
              <a:t>Back-end</a:t>
            </a:r>
            <a:endParaRPr sz="1200">
              <a:solidFill>
                <a:srgbClr val="CC4125"/>
              </a:solidFill>
              <a:latin typeface="Times New Roman"/>
              <a:ea typeface="Times New Roman"/>
              <a:cs typeface="Times New Roman"/>
              <a:sym typeface="Times New Roman"/>
            </a:endParaRPr>
          </a:p>
        </p:txBody>
      </p:sp>
      <p:sp>
        <p:nvSpPr>
          <p:cNvPr id="414" name="Google Shape;414;p28"/>
          <p:cNvSpPr txBox="1"/>
          <p:nvPr/>
        </p:nvSpPr>
        <p:spPr>
          <a:xfrm>
            <a:off x="1158086" y="3307024"/>
            <a:ext cx="11667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1000">
                <a:solidFill>
                  <a:srgbClr val="FFFFFF"/>
                </a:solidFill>
                <a:latin typeface="Times New Roman"/>
                <a:ea typeface="Times New Roman"/>
                <a:cs typeface="Times New Roman"/>
                <a:sym typeface="Times New Roman"/>
              </a:rPr>
              <a:t>User, Lecture and course models for basic CRUD operations</a:t>
            </a:r>
            <a:endParaRPr sz="1000">
              <a:solidFill>
                <a:srgbClr val="FFFFFF"/>
              </a:solidFill>
              <a:latin typeface="Times New Roman"/>
              <a:ea typeface="Times New Roman"/>
              <a:cs typeface="Times New Roman"/>
              <a:sym typeface="Times New Roman"/>
            </a:endParaRPr>
          </a:p>
        </p:txBody>
      </p:sp>
      <p:sp>
        <p:nvSpPr>
          <p:cNvPr id="415" name="Google Shape;415;p28"/>
          <p:cNvSpPr txBox="1"/>
          <p:nvPr/>
        </p:nvSpPr>
        <p:spPr>
          <a:xfrm>
            <a:off x="2456229" y="19009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Times New Roman"/>
                <a:ea typeface="Times New Roman"/>
                <a:cs typeface="Times New Roman"/>
                <a:sym typeface="Times New Roman"/>
              </a:rPr>
              <a:t>13th April</a:t>
            </a:r>
            <a:endParaRPr sz="1200">
              <a:solidFill>
                <a:srgbClr val="FFFFFF"/>
              </a:solidFill>
              <a:latin typeface="Times New Roman"/>
              <a:ea typeface="Times New Roman"/>
              <a:cs typeface="Times New Roman"/>
              <a:sym typeface="Times New Roman"/>
            </a:endParaRPr>
          </a:p>
          <a:p>
            <a:pPr indent="0" lvl="0" marL="0" rtl="0" algn="l">
              <a:spcBef>
                <a:spcPts val="1600"/>
              </a:spcBef>
              <a:spcAft>
                <a:spcPts val="1600"/>
              </a:spcAft>
              <a:buNone/>
            </a:pPr>
            <a:r>
              <a:t/>
            </a:r>
            <a:endParaRPr sz="1200">
              <a:solidFill>
                <a:srgbClr val="FFFFFF"/>
              </a:solidFill>
              <a:latin typeface="Times New Roman"/>
              <a:ea typeface="Times New Roman"/>
              <a:cs typeface="Times New Roman"/>
              <a:sym typeface="Times New Roman"/>
            </a:endParaRPr>
          </a:p>
        </p:txBody>
      </p:sp>
      <p:sp>
        <p:nvSpPr>
          <p:cNvPr id="416" name="Google Shape;416;p28"/>
          <p:cNvSpPr txBox="1"/>
          <p:nvPr/>
        </p:nvSpPr>
        <p:spPr>
          <a:xfrm>
            <a:off x="2302396"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200">
                <a:solidFill>
                  <a:srgbClr val="CC4125"/>
                </a:solidFill>
                <a:latin typeface="Times New Roman"/>
                <a:ea typeface="Times New Roman"/>
                <a:cs typeface="Times New Roman"/>
                <a:sym typeface="Times New Roman"/>
              </a:rPr>
              <a:t>Back-end</a:t>
            </a:r>
            <a:endParaRPr sz="1200">
              <a:solidFill>
                <a:srgbClr val="CC4125"/>
              </a:solidFill>
              <a:latin typeface="Times New Roman"/>
              <a:ea typeface="Times New Roman"/>
              <a:cs typeface="Times New Roman"/>
              <a:sym typeface="Times New Roman"/>
            </a:endParaRPr>
          </a:p>
        </p:txBody>
      </p:sp>
      <p:sp>
        <p:nvSpPr>
          <p:cNvPr id="417" name="Google Shape;417;p28"/>
          <p:cNvSpPr txBox="1"/>
          <p:nvPr/>
        </p:nvSpPr>
        <p:spPr>
          <a:xfrm>
            <a:off x="2302396"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1000">
                <a:solidFill>
                  <a:srgbClr val="FFFFFF"/>
                </a:solidFill>
                <a:latin typeface="Times New Roman"/>
                <a:ea typeface="Times New Roman"/>
                <a:cs typeface="Times New Roman"/>
                <a:sym typeface="Times New Roman"/>
              </a:rPr>
              <a:t>Create endpoint for enrollment emails to all students</a:t>
            </a:r>
            <a:endParaRPr sz="1000">
              <a:solidFill>
                <a:srgbClr val="FFFFFF"/>
              </a:solidFill>
              <a:latin typeface="Times New Roman"/>
              <a:ea typeface="Times New Roman"/>
              <a:cs typeface="Times New Roman"/>
              <a:sym typeface="Times New Roman"/>
            </a:endParaRPr>
          </a:p>
        </p:txBody>
      </p:sp>
      <p:sp>
        <p:nvSpPr>
          <p:cNvPr id="418" name="Google Shape;418;p28"/>
          <p:cNvSpPr txBox="1"/>
          <p:nvPr/>
        </p:nvSpPr>
        <p:spPr>
          <a:xfrm>
            <a:off x="3550435" y="19009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latin typeface="Times New Roman"/>
                <a:ea typeface="Times New Roman"/>
                <a:cs typeface="Times New Roman"/>
                <a:sym typeface="Times New Roman"/>
              </a:rPr>
              <a:t>15th April</a:t>
            </a:r>
            <a:endParaRPr sz="1200">
              <a:solidFill>
                <a:srgbClr val="FFFFFF"/>
              </a:solidFill>
              <a:latin typeface="Times New Roman"/>
              <a:ea typeface="Times New Roman"/>
              <a:cs typeface="Times New Roman"/>
              <a:sym typeface="Times New Roman"/>
            </a:endParaRPr>
          </a:p>
          <a:p>
            <a:pPr indent="0" lvl="0" marL="0" rtl="0" algn="l">
              <a:spcBef>
                <a:spcPts val="1600"/>
              </a:spcBef>
              <a:spcAft>
                <a:spcPts val="1600"/>
              </a:spcAft>
              <a:buNone/>
            </a:pPr>
            <a:r>
              <a:t/>
            </a:r>
            <a:endParaRPr sz="1200">
              <a:solidFill>
                <a:srgbClr val="FFFFFF"/>
              </a:solidFill>
              <a:latin typeface="Times New Roman"/>
              <a:ea typeface="Times New Roman"/>
              <a:cs typeface="Times New Roman"/>
              <a:sym typeface="Times New Roman"/>
            </a:endParaRPr>
          </a:p>
        </p:txBody>
      </p:sp>
      <p:sp>
        <p:nvSpPr>
          <p:cNvPr id="419" name="Google Shape;419;p28"/>
          <p:cNvSpPr txBox="1"/>
          <p:nvPr/>
        </p:nvSpPr>
        <p:spPr>
          <a:xfrm>
            <a:off x="3438904"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200">
                <a:solidFill>
                  <a:srgbClr val="CC4125"/>
                </a:solidFill>
                <a:latin typeface="Times New Roman"/>
                <a:ea typeface="Times New Roman"/>
                <a:cs typeface="Times New Roman"/>
                <a:sym typeface="Times New Roman"/>
              </a:rPr>
              <a:t>Back-end</a:t>
            </a:r>
            <a:endParaRPr sz="1200">
              <a:solidFill>
                <a:srgbClr val="CC4125"/>
              </a:solidFill>
              <a:latin typeface="Times New Roman"/>
              <a:ea typeface="Times New Roman"/>
              <a:cs typeface="Times New Roman"/>
              <a:sym typeface="Times New Roman"/>
            </a:endParaRPr>
          </a:p>
        </p:txBody>
      </p:sp>
      <p:sp>
        <p:nvSpPr>
          <p:cNvPr id="420" name="Google Shape;420;p28"/>
          <p:cNvSpPr txBox="1"/>
          <p:nvPr/>
        </p:nvSpPr>
        <p:spPr>
          <a:xfrm>
            <a:off x="3438904" y="3307022"/>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1000">
                <a:solidFill>
                  <a:srgbClr val="FFFFFF"/>
                </a:solidFill>
                <a:latin typeface="Times New Roman"/>
                <a:ea typeface="Times New Roman"/>
                <a:cs typeface="Times New Roman"/>
                <a:sym typeface="Times New Roman"/>
              </a:rPr>
              <a:t>Attendance data aggregation</a:t>
            </a:r>
            <a:endParaRPr sz="1000">
              <a:solidFill>
                <a:srgbClr val="FFFFFF"/>
              </a:solidFill>
              <a:latin typeface="Times New Roman"/>
              <a:ea typeface="Times New Roman"/>
              <a:cs typeface="Times New Roman"/>
              <a:sym typeface="Times New Roman"/>
            </a:endParaRPr>
          </a:p>
        </p:txBody>
      </p:sp>
      <p:sp>
        <p:nvSpPr>
          <p:cNvPr id="421" name="Google Shape;421;p28"/>
          <p:cNvSpPr txBox="1"/>
          <p:nvPr/>
        </p:nvSpPr>
        <p:spPr>
          <a:xfrm>
            <a:off x="4641999" y="19009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lt1"/>
                </a:solidFill>
                <a:latin typeface="Times New Roman"/>
                <a:ea typeface="Times New Roman"/>
                <a:cs typeface="Times New Roman"/>
                <a:sym typeface="Times New Roman"/>
              </a:rPr>
              <a:t>16th April</a:t>
            </a:r>
            <a:endParaRPr sz="1200">
              <a:solidFill>
                <a:schemeClr val="lt1"/>
              </a:solidFill>
              <a:latin typeface="Times New Roman"/>
              <a:ea typeface="Times New Roman"/>
              <a:cs typeface="Times New Roman"/>
              <a:sym typeface="Times New Roman"/>
            </a:endParaRPr>
          </a:p>
          <a:p>
            <a:pPr indent="0" lvl="0" marL="0" rtl="0" algn="l">
              <a:spcBef>
                <a:spcPts val="1600"/>
              </a:spcBef>
              <a:spcAft>
                <a:spcPts val="1600"/>
              </a:spcAft>
              <a:buNone/>
            </a:pPr>
            <a:r>
              <a:t/>
            </a:r>
            <a:endParaRPr sz="1200">
              <a:solidFill>
                <a:schemeClr val="lt1"/>
              </a:solidFill>
              <a:latin typeface="Times New Roman"/>
              <a:ea typeface="Times New Roman"/>
              <a:cs typeface="Times New Roman"/>
              <a:sym typeface="Times New Roman"/>
            </a:endParaRPr>
          </a:p>
        </p:txBody>
      </p:sp>
      <p:sp>
        <p:nvSpPr>
          <p:cNvPr id="422" name="Google Shape;422;p28"/>
          <p:cNvSpPr txBox="1"/>
          <p:nvPr/>
        </p:nvSpPr>
        <p:spPr>
          <a:xfrm>
            <a:off x="4572659"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200">
                <a:solidFill>
                  <a:srgbClr val="CC4125"/>
                </a:solidFill>
                <a:latin typeface="Times New Roman"/>
                <a:ea typeface="Times New Roman"/>
                <a:cs typeface="Times New Roman"/>
                <a:sym typeface="Times New Roman"/>
              </a:rPr>
              <a:t>Front-end</a:t>
            </a:r>
            <a:endParaRPr sz="1200">
              <a:solidFill>
                <a:srgbClr val="CC4125"/>
              </a:solidFill>
              <a:latin typeface="Times New Roman"/>
              <a:ea typeface="Times New Roman"/>
              <a:cs typeface="Times New Roman"/>
              <a:sym typeface="Times New Roman"/>
            </a:endParaRPr>
          </a:p>
        </p:txBody>
      </p:sp>
      <p:sp>
        <p:nvSpPr>
          <p:cNvPr id="423" name="Google Shape;423;p28"/>
          <p:cNvSpPr txBox="1"/>
          <p:nvPr/>
        </p:nvSpPr>
        <p:spPr>
          <a:xfrm>
            <a:off x="4572659"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1000">
                <a:solidFill>
                  <a:schemeClr val="lt1"/>
                </a:solidFill>
                <a:latin typeface="Times New Roman"/>
                <a:ea typeface="Times New Roman"/>
                <a:cs typeface="Times New Roman"/>
                <a:sym typeface="Times New Roman"/>
              </a:rPr>
              <a:t>User friendly frontend </a:t>
            </a:r>
            <a:endParaRPr sz="1000">
              <a:solidFill>
                <a:schemeClr val="lt1"/>
              </a:solidFill>
              <a:latin typeface="Times New Roman"/>
              <a:ea typeface="Times New Roman"/>
              <a:cs typeface="Times New Roman"/>
              <a:sym typeface="Times New Roman"/>
            </a:endParaRPr>
          </a:p>
        </p:txBody>
      </p:sp>
      <p:sp>
        <p:nvSpPr>
          <p:cNvPr id="424" name="Google Shape;424;p28"/>
          <p:cNvSpPr txBox="1"/>
          <p:nvPr/>
        </p:nvSpPr>
        <p:spPr>
          <a:xfrm>
            <a:off x="5730297" y="19009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lt1"/>
                </a:solidFill>
                <a:latin typeface="Times New Roman"/>
                <a:ea typeface="Times New Roman"/>
                <a:cs typeface="Times New Roman"/>
                <a:sym typeface="Times New Roman"/>
              </a:rPr>
              <a:t>20th April</a:t>
            </a:r>
            <a:endParaRPr sz="1200">
              <a:solidFill>
                <a:schemeClr val="lt1"/>
              </a:solidFill>
              <a:latin typeface="Times New Roman"/>
              <a:ea typeface="Times New Roman"/>
              <a:cs typeface="Times New Roman"/>
              <a:sym typeface="Times New Roman"/>
            </a:endParaRPr>
          </a:p>
          <a:p>
            <a:pPr indent="0" lvl="0" marL="0" rtl="0" algn="l">
              <a:spcBef>
                <a:spcPts val="1600"/>
              </a:spcBef>
              <a:spcAft>
                <a:spcPts val="1600"/>
              </a:spcAft>
              <a:buNone/>
            </a:pPr>
            <a:r>
              <a:t/>
            </a:r>
            <a:endParaRPr sz="1200">
              <a:solidFill>
                <a:schemeClr val="lt1"/>
              </a:solidFill>
              <a:latin typeface="Times New Roman"/>
              <a:ea typeface="Times New Roman"/>
              <a:cs typeface="Times New Roman"/>
              <a:sym typeface="Times New Roman"/>
            </a:endParaRPr>
          </a:p>
        </p:txBody>
      </p:sp>
      <p:sp>
        <p:nvSpPr>
          <p:cNvPr id="425" name="Google Shape;425;p28"/>
          <p:cNvSpPr txBox="1"/>
          <p:nvPr/>
        </p:nvSpPr>
        <p:spPr>
          <a:xfrm>
            <a:off x="5703047"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200">
                <a:solidFill>
                  <a:srgbClr val="CC4125"/>
                </a:solidFill>
                <a:latin typeface="Times New Roman"/>
                <a:ea typeface="Times New Roman"/>
                <a:cs typeface="Times New Roman"/>
                <a:sym typeface="Times New Roman"/>
              </a:rPr>
              <a:t>Front-end</a:t>
            </a:r>
            <a:endParaRPr sz="1200">
              <a:solidFill>
                <a:srgbClr val="CC4125"/>
              </a:solidFill>
              <a:latin typeface="Times New Roman"/>
              <a:ea typeface="Times New Roman"/>
              <a:cs typeface="Times New Roman"/>
              <a:sym typeface="Times New Roman"/>
            </a:endParaRPr>
          </a:p>
        </p:txBody>
      </p:sp>
      <p:sp>
        <p:nvSpPr>
          <p:cNvPr id="426" name="Google Shape;426;p28"/>
          <p:cNvSpPr txBox="1"/>
          <p:nvPr/>
        </p:nvSpPr>
        <p:spPr>
          <a:xfrm>
            <a:off x="5703047"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1000">
                <a:solidFill>
                  <a:schemeClr val="lt1"/>
                </a:solidFill>
                <a:latin typeface="Times New Roman"/>
                <a:ea typeface="Times New Roman"/>
                <a:cs typeface="Times New Roman"/>
                <a:sym typeface="Times New Roman"/>
              </a:rPr>
              <a:t>Informative dashboard containing aggregate attendance data</a:t>
            </a:r>
            <a:endParaRPr sz="1000">
              <a:solidFill>
                <a:schemeClr val="lt1"/>
              </a:solidFill>
              <a:latin typeface="Times New Roman"/>
              <a:ea typeface="Times New Roman"/>
              <a:cs typeface="Times New Roman"/>
              <a:sym typeface="Times New Roman"/>
            </a:endParaRPr>
          </a:p>
        </p:txBody>
      </p:sp>
      <p:sp>
        <p:nvSpPr>
          <p:cNvPr id="427" name="Google Shape;427;p28"/>
          <p:cNvSpPr txBox="1"/>
          <p:nvPr/>
        </p:nvSpPr>
        <p:spPr>
          <a:xfrm>
            <a:off x="6822217" y="19009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lt1"/>
                </a:solidFill>
                <a:latin typeface="Times New Roman"/>
                <a:ea typeface="Times New Roman"/>
                <a:cs typeface="Times New Roman"/>
                <a:sym typeface="Times New Roman"/>
              </a:rPr>
              <a:t>23rd April</a:t>
            </a:r>
            <a:endParaRPr sz="1200">
              <a:solidFill>
                <a:schemeClr val="lt1"/>
              </a:solidFill>
              <a:latin typeface="Times New Roman"/>
              <a:ea typeface="Times New Roman"/>
              <a:cs typeface="Times New Roman"/>
              <a:sym typeface="Times New Roman"/>
            </a:endParaRPr>
          </a:p>
          <a:p>
            <a:pPr indent="0" lvl="0" marL="0" rtl="0" algn="l">
              <a:spcBef>
                <a:spcPts val="1600"/>
              </a:spcBef>
              <a:spcAft>
                <a:spcPts val="1600"/>
              </a:spcAft>
              <a:buNone/>
            </a:pPr>
            <a:r>
              <a:t/>
            </a:r>
            <a:endParaRPr sz="1200">
              <a:solidFill>
                <a:schemeClr val="lt1"/>
              </a:solidFill>
              <a:latin typeface="Times New Roman"/>
              <a:ea typeface="Times New Roman"/>
              <a:cs typeface="Times New Roman"/>
              <a:sym typeface="Times New Roman"/>
            </a:endParaRPr>
          </a:p>
        </p:txBody>
      </p:sp>
      <p:sp>
        <p:nvSpPr>
          <p:cNvPr id="428" name="Google Shape;428;p28"/>
          <p:cNvSpPr txBox="1"/>
          <p:nvPr/>
        </p:nvSpPr>
        <p:spPr>
          <a:xfrm>
            <a:off x="6837184"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200">
                <a:solidFill>
                  <a:srgbClr val="CC4125"/>
                </a:solidFill>
                <a:latin typeface="Times New Roman"/>
                <a:ea typeface="Times New Roman"/>
                <a:cs typeface="Times New Roman"/>
                <a:sym typeface="Times New Roman"/>
              </a:rPr>
              <a:t>Deploy</a:t>
            </a:r>
            <a:endParaRPr sz="1200">
              <a:solidFill>
                <a:srgbClr val="CC4125"/>
              </a:solidFill>
              <a:latin typeface="Times New Roman"/>
              <a:ea typeface="Times New Roman"/>
              <a:cs typeface="Times New Roman"/>
              <a:sym typeface="Times New Roman"/>
            </a:endParaRPr>
          </a:p>
        </p:txBody>
      </p:sp>
      <p:sp>
        <p:nvSpPr>
          <p:cNvPr id="429" name="Google Shape;429;p28"/>
          <p:cNvSpPr txBox="1"/>
          <p:nvPr/>
        </p:nvSpPr>
        <p:spPr>
          <a:xfrm>
            <a:off x="6837184" y="3307024"/>
            <a:ext cx="1136400" cy="6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1000">
                <a:solidFill>
                  <a:schemeClr val="lt1"/>
                </a:solidFill>
                <a:latin typeface="Times New Roman"/>
                <a:ea typeface="Times New Roman"/>
                <a:cs typeface="Times New Roman"/>
                <a:sym typeface="Times New Roman"/>
              </a:rPr>
              <a:t>Test the application for bugs and then deploy</a:t>
            </a:r>
            <a:endParaRPr sz="1000">
              <a:solidFill>
                <a:schemeClr val="lt1"/>
              </a:solidFill>
              <a:latin typeface="Times New Roman"/>
              <a:ea typeface="Times New Roman"/>
              <a:cs typeface="Times New Roman"/>
              <a:sym typeface="Times New Roman"/>
            </a:endParaRPr>
          </a:p>
        </p:txBody>
      </p:sp>
      <p:cxnSp>
        <p:nvCxnSpPr>
          <p:cNvPr id="430" name="Google Shape;430;p28"/>
          <p:cNvCxnSpPr/>
          <p:nvPr/>
        </p:nvCxnSpPr>
        <p:spPr>
          <a:xfrm>
            <a:off x="1761628"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431" name="Google Shape;431;p28"/>
          <p:cNvSpPr/>
          <p:nvPr/>
        </p:nvSpPr>
        <p:spPr>
          <a:xfrm flipH="1">
            <a:off x="1228048"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32" name="Google Shape;432;p28"/>
          <p:cNvSpPr/>
          <p:nvPr/>
        </p:nvSpPr>
        <p:spPr>
          <a:xfrm>
            <a:off x="1227675"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33" name="Google Shape;433;p28"/>
          <p:cNvCxnSpPr/>
          <p:nvPr/>
        </p:nvCxnSpPr>
        <p:spPr>
          <a:xfrm>
            <a:off x="2855284"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434" name="Google Shape;434;p28"/>
          <p:cNvSpPr/>
          <p:nvPr/>
        </p:nvSpPr>
        <p:spPr>
          <a:xfrm flipH="1">
            <a:off x="2321705"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435" name="Google Shape;435;p28"/>
          <p:cNvSpPr/>
          <p:nvPr/>
        </p:nvSpPr>
        <p:spPr>
          <a:xfrm>
            <a:off x="2321332"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36" name="Google Shape;436;p28"/>
          <p:cNvCxnSpPr/>
          <p:nvPr/>
        </p:nvCxnSpPr>
        <p:spPr>
          <a:xfrm>
            <a:off x="3949490"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437" name="Google Shape;437;p28"/>
          <p:cNvSpPr/>
          <p:nvPr/>
        </p:nvSpPr>
        <p:spPr>
          <a:xfrm flipH="1">
            <a:off x="3415911"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38" name="Google Shape;438;p28"/>
          <p:cNvSpPr/>
          <p:nvPr/>
        </p:nvSpPr>
        <p:spPr>
          <a:xfrm>
            <a:off x="3415538"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39" name="Google Shape;439;p28"/>
          <p:cNvCxnSpPr/>
          <p:nvPr/>
        </p:nvCxnSpPr>
        <p:spPr>
          <a:xfrm>
            <a:off x="5041054"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440" name="Google Shape;440;p28"/>
          <p:cNvSpPr/>
          <p:nvPr/>
        </p:nvSpPr>
        <p:spPr>
          <a:xfrm flipH="1">
            <a:off x="4507474"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41" name="Google Shape;441;p28"/>
          <p:cNvSpPr/>
          <p:nvPr/>
        </p:nvSpPr>
        <p:spPr>
          <a:xfrm>
            <a:off x="4507101"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42" name="Google Shape;442;p28"/>
          <p:cNvCxnSpPr/>
          <p:nvPr/>
        </p:nvCxnSpPr>
        <p:spPr>
          <a:xfrm>
            <a:off x="6129352"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443" name="Google Shape;443;p28"/>
          <p:cNvSpPr/>
          <p:nvPr/>
        </p:nvSpPr>
        <p:spPr>
          <a:xfrm flipH="1">
            <a:off x="5595772"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44" name="Google Shape;444;p28"/>
          <p:cNvSpPr/>
          <p:nvPr/>
        </p:nvSpPr>
        <p:spPr>
          <a:xfrm>
            <a:off x="559540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45" name="Google Shape;445;p28"/>
          <p:cNvCxnSpPr/>
          <p:nvPr/>
        </p:nvCxnSpPr>
        <p:spPr>
          <a:xfrm>
            <a:off x="7221273"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446" name="Google Shape;446;p28"/>
          <p:cNvSpPr/>
          <p:nvPr/>
        </p:nvSpPr>
        <p:spPr>
          <a:xfrm flipH="1">
            <a:off x="6687693"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47" name="Google Shape;447;p28"/>
          <p:cNvSpPr/>
          <p:nvPr/>
        </p:nvSpPr>
        <p:spPr>
          <a:xfrm>
            <a:off x="668732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29"/>
          <p:cNvSpPr txBox="1"/>
          <p:nvPr>
            <p:ph type="title"/>
          </p:nvPr>
        </p:nvSpPr>
        <p:spPr>
          <a:xfrm>
            <a:off x="2784900" y="4234075"/>
            <a:ext cx="39771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300"/>
              <a:t>Thank you!</a:t>
            </a:r>
            <a:endParaRPr sz="4300"/>
          </a:p>
        </p:txBody>
      </p:sp>
      <p:grpSp>
        <p:nvGrpSpPr>
          <p:cNvPr id="453" name="Google Shape;453;p29"/>
          <p:cNvGrpSpPr/>
          <p:nvPr/>
        </p:nvGrpSpPr>
        <p:grpSpPr>
          <a:xfrm>
            <a:off x="4066820" y="1553491"/>
            <a:ext cx="3159984" cy="2439109"/>
            <a:chOff x="3553042" y="1657806"/>
            <a:chExt cx="3461100" cy="2671532"/>
          </a:xfrm>
        </p:grpSpPr>
        <p:sp>
          <p:nvSpPr>
            <p:cNvPr id="454" name="Google Shape;454;p2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9"/>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9"/>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62" name="Google Shape;462;p29"/>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463" name="Google Shape;463;p29"/>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 name="Google Shape;464;p29"/>
          <p:cNvGrpSpPr/>
          <p:nvPr/>
        </p:nvGrpSpPr>
        <p:grpSpPr>
          <a:xfrm>
            <a:off x="6762480" y="2546254"/>
            <a:ext cx="1024386" cy="1522884"/>
            <a:chOff x="6505573" y="2745170"/>
            <a:chExt cx="1122000" cy="1668000"/>
          </a:xfrm>
        </p:grpSpPr>
        <p:sp>
          <p:nvSpPr>
            <p:cNvPr id="465" name="Google Shape;465;p29"/>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9"/>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69" name="Google Shape;469;p29"/>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470" name="Google Shape;470;p29"/>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 name="Google Shape;471;p29"/>
          <p:cNvGrpSpPr/>
          <p:nvPr/>
        </p:nvGrpSpPr>
        <p:grpSpPr>
          <a:xfrm>
            <a:off x="6405845" y="3121897"/>
            <a:ext cx="520684" cy="1036470"/>
            <a:chOff x="9543736" y="4486132"/>
            <a:chExt cx="570300" cy="1135235"/>
          </a:xfrm>
        </p:grpSpPr>
        <p:sp>
          <p:nvSpPr>
            <p:cNvPr id="472" name="Google Shape;472;p29"/>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76" name="Google Shape;476;p29"/>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477" name="Google Shape;477;p29"/>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 name="Google Shape;478;p29"/>
          <p:cNvGrpSpPr/>
          <p:nvPr/>
        </p:nvGrpSpPr>
        <p:grpSpPr>
          <a:xfrm>
            <a:off x="7564804" y="3443361"/>
            <a:ext cx="455496" cy="692277"/>
            <a:chOff x="7384375" y="3728000"/>
            <a:chExt cx="498900" cy="758244"/>
          </a:xfrm>
        </p:grpSpPr>
        <p:sp>
          <p:nvSpPr>
            <p:cNvPr id="479" name="Google Shape;479;p29"/>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9"/>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29"/>
          <p:cNvGrpSpPr/>
          <p:nvPr/>
        </p:nvGrpSpPr>
        <p:grpSpPr>
          <a:xfrm>
            <a:off x="7564836" y="3561758"/>
            <a:ext cx="478081" cy="462776"/>
            <a:chOff x="7384385" y="3857442"/>
            <a:chExt cx="523637" cy="506874"/>
          </a:xfrm>
        </p:grpSpPr>
        <p:sp>
          <p:nvSpPr>
            <p:cNvPr id="484" name="Google Shape;484;p29"/>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 name="Google Shape;485;p29"/>
            <p:cNvGrpSpPr/>
            <p:nvPr/>
          </p:nvGrpSpPr>
          <p:grpSpPr>
            <a:xfrm>
              <a:off x="7384385" y="3857442"/>
              <a:ext cx="523637" cy="498900"/>
              <a:chOff x="7384385" y="3857442"/>
              <a:chExt cx="523637" cy="498900"/>
            </a:xfrm>
          </p:grpSpPr>
          <p:sp>
            <p:nvSpPr>
              <p:cNvPr id="486" name="Google Shape;486;p29"/>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488" name="Google Shape;488;p29"/>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489" name="Google Shape;489;p29"/>
          <p:cNvGrpSpPr/>
          <p:nvPr/>
        </p:nvGrpSpPr>
        <p:grpSpPr>
          <a:xfrm>
            <a:off x="8110843" y="3443361"/>
            <a:ext cx="435785" cy="692277"/>
            <a:chOff x="7982421" y="3727763"/>
            <a:chExt cx="477311" cy="758244"/>
          </a:xfrm>
        </p:grpSpPr>
        <p:sp>
          <p:nvSpPr>
            <p:cNvPr id="490" name="Google Shape;490;p29"/>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9"/>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9"/>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9"/>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9"/>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9"/>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98" name="Google Shape;498;p29"/>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
        <p:nvSpPr>
          <p:cNvPr id="499" name="Google Shape;499;p29"/>
          <p:cNvSpPr txBox="1"/>
          <p:nvPr/>
        </p:nvSpPr>
        <p:spPr>
          <a:xfrm>
            <a:off x="372275" y="1553500"/>
            <a:ext cx="36348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700">
                <a:solidFill>
                  <a:srgbClr val="FFFFFF"/>
                </a:solidFill>
                <a:latin typeface="Lato"/>
                <a:ea typeface="Lato"/>
                <a:cs typeface="Lato"/>
                <a:sym typeface="Lato"/>
              </a:rPr>
              <a:t>Group Members :</a:t>
            </a:r>
            <a:endParaRPr sz="17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GB" sz="1300">
                <a:solidFill>
                  <a:srgbClr val="FFFFFF"/>
                </a:solidFill>
                <a:latin typeface="Lato"/>
                <a:ea typeface="Lato"/>
                <a:cs typeface="Lato"/>
                <a:sym typeface="Lato"/>
              </a:rPr>
              <a:t>Hemant Jain </a:t>
            </a:r>
            <a:r>
              <a:rPr lang="en-GB" sz="1300">
                <a:solidFill>
                  <a:srgbClr val="FFFFFF"/>
                </a:solidFill>
                <a:latin typeface="Lato"/>
                <a:ea typeface="Lato"/>
                <a:cs typeface="Lato"/>
                <a:sym typeface="Lato"/>
              </a:rPr>
              <a:t>(2</a:t>
            </a:r>
            <a:r>
              <a:rPr lang="en-GB" sz="1300">
                <a:solidFill>
                  <a:srgbClr val="FFFFFF"/>
                </a:solidFill>
                <a:latin typeface="Lato"/>
                <a:ea typeface="Lato"/>
                <a:cs typeface="Lato"/>
                <a:sym typeface="Lato"/>
              </a:rPr>
              <a:t>01801032)</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GB" sz="1300">
                <a:solidFill>
                  <a:srgbClr val="FFFFFF"/>
                </a:solidFill>
                <a:latin typeface="Lato"/>
                <a:ea typeface="Lato"/>
                <a:cs typeface="Lato"/>
                <a:sym typeface="Lato"/>
              </a:rPr>
              <a:t>Akshay Mungalpara (201801024)</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GB" sz="1300">
                <a:solidFill>
                  <a:srgbClr val="FFFFFF"/>
                </a:solidFill>
                <a:latin typeface="Lato"/>
                <a:ea typeface="Lato"/>
                <a:cs typeface="Lato"/>
                <a:sym typeface="Lato"/>
              </a:rPr>
              <a:t>Pushpang Singh Rathore (201801037)</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GB" sz="1300">
                <a:solidFill>
                  <a:srgbClr val="FFFFFF"/>
                </a:solidFill>
                <a:latin typeface="Lato"/>
                <a:ea typeface="Lato"/>
                <a:cs typeface="Lato"/>
                <a:sym typeface="Lato"/>
              </a:rPr>
              <a:t>Chirayu Chaplot (201801038)</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GB" sz="1300">
                <a:solidFill>
                  <a:srgbClr val="FFFFFF"/>
                </a:solidFill>
                <a:latin typeface="Lato"/>
                <a:ea typeface="Lato"/>
                <a:cs typeface="Lato"/>
                <a:sym typeface="Lato"/>
              </a:rPr>
              <a:t>Rohit Yasmani (201801079)</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GB" sz="1300">
                <a:solidFill>
                  <a:srgbClr val="FFFFFF"/>
                </a:solidFill>
                <a:latin typeface="Lato"/>
                <a:ea typeface="Lato"/>
                <a:cs typeface="Lato"/>
                <a:sym typeface="Lato"/>
              </a:rPr>
              <a:t>Milin Mistry (201801125)</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GB" sz="1300">
                <a:solidFill>
                  <a:srgbClr val="FFFFFF"/>
                </a:solidFill>
                <a:latin typeface="Lato"/>
                <a:ea typeface="Lato"/>
                <a:cs typeface="Lato"/>
                <a:sym typeface="Lato"/>
              </a:rPr>
              <a:t>Keval Thakarar (201801157)</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GB" sz="1300">
                <a:solidFill>
                  <a:srgbClr val="FFFFFF"/>
                </a:solidFill>
                <a:latin typeface="Lato"/>
                <a:ea typeface="Lato"/>
                <a:cs typeface="Lato"/>
                <a:sym typeface="Lato"/>
              </a:rPr>
              <a:t>Raj Desai (201801183)</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GB" sz="1300">
                <a:solidFill>
                  <a:srgbClr val="FFFFFF"/>
                </a:solidFill>
                <a:latin typeface="Lato"/>
                <a:ea typeface="Lato"/>
                <a:cs typeface="Lato"/>
                <a:sym typeface="Lato"/>
              </a:rPr>
              <a:t>Umesh Savaliya (201801189)</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GB" sz="1300">
                <a:solidFill>
                  <a:srgbClr val="FFFFFF"/>
                </a:solidFill>
                <a:latin typeface="Lato"/>
                <a:ea typeface="Lato"/>
                <a:cs typeface="Lato"/>
                <a:sym typeface="Lato"/>
              </a:rPr>
              <a:t>Richa Patel (201801245)</a:t>
            </a:r>
            <a:endParaRPr sz="1300">
              <a:solidFill>
                <a:srgbClr val="FFFFFF"/>
              </a:solidFill>
              <a:latin typeface="Lato"/>
              <a:ea typeface="Lato"/>
              <a:cs typeface="Lato"/>
              <a:sym typeface="Lato"/>
            </a:endParaRPr>
          </a:p>
          <a:p>
            <a:pPr indent="0" lvl="0" marL="0" rtl="0" algn="l">
              <a:spcBef>
                <a:spcPts val="0"/>
              </a:spcBef>
              <a:spcAft>
                <a:spcPts val="0"/>
              </a:spcAft>
              <a:buNone/>
            </a:pPr>
            <a:r>
              <a:t/>
            </a:r>
            <a:endParaRPr sz="1700">
              <a:solidFill>
                <a:srgbClr val="FFFFFF"/>
              </a:solidFill>
              <a:latin typeface="Lato"/>
              <a:ea typeface="Lato"/>
              <a:cs typeface="Lato"/>
              <a:sym typeface="Lato"/>
            </a:endParaRPr>
          </a:p>
          <a:p>
            <a:pPr indent="0" lvl="0" marL="0" rtl="0" algn="l">
              <a:spcBef>
                <a:spcPts val="0"/>
              </a:spcBef>
              <a:spcAft>
                <a:spcPts val="0"/>
              </a:spcAft>
              <a:buNone/>
            </a:pPr>
            <a:r>
              <a:t/>
            </a:r>
            <a:endParaRPr sz="1600">
              <a:solidFill>
                <a:srgbClr val="FFFFFF"/>
              </a:solidFill>
              <a:latin typeface="Lato"/>
              <a:ea typeface="Lato"/>
              <a:cs typeface="Lato"/>
              <a:sym typeface="Lato"/>
            </a:endParaRPr>
          </a:p>
          <a:p>
            <a:pPr indent="0" lvl="0" marL="0" rtl="0" algn="l">
              <a:spcBef>
                <a:spcPts val="0"/>
              </a:spcBef>
              <a:spcAft>
                <a:spcPts val="0"/>
              </a:spcAft>
              <a:buNone/>
            </a:pPr>
            <a:r>
              <a:t/>
            </a:r>
            <a:endParaRPr sz="1600">
              <a:solidFill>
                <a:srgbClr val="FFFFFF"/>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t>Problem Statement</a:t>
            </a:r>
            <a:endParaRPr sz="2500"/>
          </a:p>
        </p:txBody>
      </p:sp>
      <p:sp>
        <p:nvSpPr>
          <p:cNvPr id="235" name="Google Shape;235;p18"/>
          <p:cNvSpPr txBox="1"/>
          <p:nvPr>
            <p:ph idx="1" type="body"/>
          </p:nvPr>
        </p:nvSpPr>
        <p:spPr>
          <a:xfrm>
            <a:off x="1297500" y="1222125"/>
            <a:ext cx="7038900" cy="2911200"/>
          </a:xfrm>
          <a:prstGeom prst="rect">
            <a:avLst/>
          </a:prstGeom>
        </p:spPr>
        <p:txBody>
          <a:bodyPr anchorCtr="0" anchor="t" bIns="91425" lIns="91425" spcFirstLastPara="1" rIns="91425" wrap="square" tIns="91425">
            <a:noAutofit/>
          </a:bodyPr>
          <a:lstStyle/>
          <a:p>
            <a:pPr indent="0" lvl="0" marL="0" rtl="0" algn="l">
              <a:lnSpc>
                <a:spcPct val="140000"/>
              </a:lnSpc>
              <a:spcBef>
                <a:spcPts val="1000"/>
              </a:spcBef>
              <a:spcAft>
                <a:spcPts val="0"/>
              </a:spcAft>
              <a:buNone/>
            </a:pPr>
            <a:r>
              <a:rPr lang="en-GB" sz="1700">
                <a:solidFill>
                  <a:srgbClr val="FFFFFF"/>
                </a:solidFill>
              </a:rPr>
              <a:t>Online Attendance Management System is an innovative tool to maintain and manage the attendance of students. These tools can be software to monitor attendance details. Also this provides transparency in the system so that each student can view their attendance from anywhere, anytime.</a:t>
            </a:r>
            <a:endParaRPr sz="1700">
              <a:solidFill>
                <a:srgbClr val="FFFFFF"/>
              </a:solidFill>
            </a:endParaRPr>
          </a:p>
          <a:p>
            <a:pPr indent="0" lvl="0" marL="0" rtl="0" algn="l">
              <a:spcBef>
                <a:spcPts val="0"/>
              </a:spcBef>
              <a:spcAft>
                <a:spcPts val="0"/>
              </a:spcAft>
              <a:buNone/>
            </a:pPr>
            <a:r>
              <a:t/>
            </a:r>
            <a:endParaRPr sz="1500">
              <a:solidFill>
                <a:srgbClr val="424242"/>
              </a:solidFill>
              <a:latin typeface="Nunito"/>
              <a:ea typeface="Nunito"/>
              <a:cs typeface="Nunito"/>
              <a:sym typeface="Nunito"/>
            </a:endParaRPr>
          </a:p>
          <a:p>
            <a:pPr indent="0" lvl="0" marL="0" rtl="0" algn="l">
              <a:spcBef>
                <a:spcPts val="12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41" name="Google Shape;241;p19"/>
          <p:cNvSpPr txBox="1"/>
          <p:nvPr/>
        </p:nvSpPr>
        <p:spPr>
          <a:xfrm>
            <a:off x="845025" y="1307850"/>
            <a:ext cx="4519200" cy="3154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GB" sz="1700">
                <a:solidFill>
                  <a:schemeClr val="dk2"/>
                </a:solidFill>
                <a:latin typeface="Lato"/>
                <a:ea typeface="Lato"/>
                <a:cs typeface="Lato"/>
                <a:sym typeface="Lato"/>
              </a:rPr>
              <a:t>Our main objective is to implement such attendance system where the professor could monitor whether the students are attending the lectures or not since in Online lectures students tend to skip lectures as professor couldn’t monitor students activity. Also the professor will have information about the percentage of student’s attendance and can notify them if someone’s attendance is below par.</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Specifications</a:t>
            </a:r>
            <a:endParaRPr/>
          </a:p>
        </p:txBody>
      </p:sp>
      <p:sp>
        <p:nvSpPr>
          <p:cNvPr id="247" name="Google Shape;247;p20"/>
          <p:cNvSpPr txBox="1"/>
          <p:nvPr>
            <p:ph idx="1" type="body"/>
          </p:nvPr>
        </p:nvSpPr>
        <p:spPr>
          <a:xfrm>
            <a:off x="4017900" y="1445075"/>
            <a:ext cx="4318500" cy="17667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lt1"/>
              </a:buClr>
              <a:buSzPts val="1700"/>
              <a:buAutoNum type="arabicPeriod"/>
            </a:pPr>
            <a:r>
              <a:rPr lang="en-GB" sz="1700">
                <a:solidFill>
                  <a:schemeClr val="lt1"/>
                </a:solidFill>
              </a:rPr>
              <a:t>Skills and Platforms</a:t>
            </a:r>
            <a:endParaRPr sz="1700">
              <a:solidFill>
                <a:schemeClr val="lt1"/>
              </a:solidFill>
            </a:endParaRPr>
          </a:p>
          <a:p>
            <a:pPr indent="-336550" lvl="0" marL="457200" rtl="0" algn="l">
              <a:spcBef>
                <a:spcPts val="0"/>
              </a:spcBef>
              <a:spcAft>
                <a:spcPts val="0"/>
              </a:spcAft>
              <a:buClr>
                <a:schemeClr val="lt1"/>
              </a:buClr>
              <a:buSzPts val="1700"/>
              <a:buAutoNum type="arabicPeriod"/>
            </a:pPr>
            <a:r>
              <a:rPr lang="en-GB" sz="1700">
                <a:solidFill>
                  <a:schemeClr val="lt1"/>
                </a:solidFill>
              </a:rPr>
              <a:t>Functional Requirements</a:t>
            </a:r>
            <a:endParaRPr sz="1700">
              <a:solidFill>
                <a:schemeClr val="lt1"/>
              </a:solidFill>
            </a:endParaRPr>
          </a:p>
          <a:p>
            <a:pPr indent="-336550" lvl="0" marL="457200" rtl="0" algn="l">
              <a:spcBef>
                <a:spcPts val="0"/>
              </a:spcBef>
              <a:spcAft>
                <a:spcPts val="0"/>
              </a:spcAft>
              <a:buClr>
                <a:schemeClr val="lt1"/>
              </a:buClr>
              <a:buSzPts val="1700"/>
              <a:buAutoNum type="arabicPeriod"/>
            </a:pPr>
            <a:r>
              <a:rPr lang="en-GB" sz="1700">
                <a:solidFill>
                  <a:schemeClr val="lt1"/>
                </a:solidFill>
              </a:rPr>
              <a:t>Non-Functional Requirements</a:t>
            </a:r>
            <a:endParaRPr sz="1700">
              <a:solidFill>
                <a:schemeClr val="lt1"/>
              </a:solidFill>
            </a:endParaRPr>
          </a:p>
          <a:p>
            <a:pPr indent="-336550" lvl="0" marL="457200" rtl="0" algn="l">
              <a:spcBef>
                <a:spcPts val="0"/>
              </a:spcBef>
              <a:spcAft>
                <a:spcPts val="0"/>
              </a:spcAft>
              <a:buClr>
                <a:schemeClr val="lt1"/>
              </a:buClr>
              <a:buSzPts val="1700"/>
              <a:buAutoNum type="arabicPeriod"/>
            </a:pPr>
            <a:r>
              <a:rPr lang="en-GB" sz="1700">
                <a:solidFill>
                  <a:schemeClr val="lt1"/>
                </a:solidFill>
              </a:rPr>
              <a:t>Elicitation Techniques</a:t>
            </a:r>
            <a:endParaRPr sz="1700">
              <a:solidFill>
                <a:schemeClr val="lt1"/>
              </a:solidFill>
            </a:endParaRPr>
          </a:p>
          <a:p>
            <a:pPr indent="-336550" lvl="0" marL="457200" rtl="0" algn="l">
              <a:spcBef>
                <a:spcPts val="0"/>
              </a:spcBef>
              <a:spcAft>
                <a:spcPts val="0"/>
              </a:spcAft>
              <a:buClr>
                <a:schemeClr val="lt1"/>
              </a:buClr>
              <a:buSzPts val="1700"/>
              <a:buAutoNum type="arabicPeriod"/>
            </a:pPr>
            <a:r>
              <a:rPr lang="en-GB" sz="1700">
                <a:solidFill>
                  <a:schemeClr val="lt1"/>
                </a:solidFill>
              </a:rPr>
              <a:t>Use Case Models</a:t>
            </a:r>
            <a:endParaRPr sz="1700">
              <a:solidFill>
                <a:schemeClr val="lt1"/>
              </a:solidFill>
            </a:endParaRPr>
          </a:p>
          <a:p>
            <a:pPr indent="-336550" lvl="0" marL="457200" rtl="0" algn="l">
              <a:spcBef>
                <a:spcPts val="0"/>
              </a:spcBef>
              <a:spcAft>
                <a:spcPts val="0"/>
              </a:spcAft>
              <a:buClr>
                <a:schemeClr val="lt1"/>
              </a:buClr>
              <a:buSzPts val="1700"/>
              <a:buAutoNum type="arabicPeriod"/>
            </a:pPr>
            <a:r>
              <a:rPr lang="en-GB" sz="1700">
                <a:solidFill>
                  <a:schemeClr val="lt1"/>
                </a:solidFill>
              </a:rPr>
              <a:t>Activity Diagram</a:t>
            </a:r>
            <a:endParaRPr sz="1700">
              <a:solidFill>
                <a:schemeClr val="lt1"/>
              </a:solidFill>
            </a:endParaRPr>
          </a:p>
          <a:p>
            <a:pPr indent="-336550" lvl="0" marL="457200" rtl="0" algn="l">
              <a:spcBef>
                <a:spcPts val="0"/>
              </a:spcBef>
              <a:spcAft>
                <a:spcPts val="0"/>
              </a:spcAft>
              <a:buClr>
                <a:schemeClr val="lt1"/>
              </a:buClr>
              <a:buSzPts val="1700"/>
              <a:buAutoNum type="arabicPeriod"/>
            </a:pPr>
            <a:r>
              <a:rPr lang="en-GB" sz="1700">
                <a:solidFill>
                  <a:schemeClr val="lt1"/>
                </a:solidFill>
              </a:rPr>
              <a:t>Further Development</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cxnSp>
        <p:nvCxnSpPr>
          <p:cNvPr id="252" name="Google Shape;252;p21"/>
          <p:cNvCxnSpPr/>
          <p:nvPr/>
        </p:nvCxnSpPr>
        <p:spPr>
          <a:xfrm>
            <a:off x="-6875" y="2900700"/>
            <a:ext cx="9150900" cy="0"/>
          </a:xfrm>
          <a:prstGeom prst="straightConnector1">
            <a:avLst/>
          </a:prstGeom>
          <a:noFill/>
          <a:ln cap="flat" cmpd="sng" w="19050">
            <a:solidFill>
              <a:schemeClr val="dk2"/>
            </a:solidFill>
            <a:prstDash val="solid"/>
            <a:round/>
            <a:headEnd len="sm" w="sm" type="none"/>
            <a:tailEnd len="sm" w="sm" type="none"/>
          </a:ln>
        </p:spPr>
      </p:cxnSp>
      <p:sp>
        <p:nvSpPr>
          <p:cNvPr id="253" name="Google Shape;253;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t>Skills &amp; Platforms</a:t>
            </a:r>
            <a:endParaRPr sz="2500"/>
          </a:p>
        </p:txBody>
      </p:sp>
      <p:sp>
        <p:nvSpPr>
          <p:cNvPr id="254" name="Google Shape;254;p21"/>
          <p:cNvSpPr/>
          <p:nvPr/>
        </p:nvSpPr>
        <p:spPr>
          <a:xfrm>
            <a:off x="421176" y="2235693"/>
            <a:ext cx="1329900" cy="1329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1"/>
          <p:cNvSpPr txBox="1"/>
          <p:nvPr/>
        </p:nvSpPr>
        <p:spPr>
          <a:xfrm>
            <a:off x="421225" y="2596750"/>
            <a:ext cx="13299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solidFill>
                  <a:schemeClr val="lt1"/>
                </a:solidFill>
                <a:latin typeface="Source Code Pro"/>
                <a:ea typeface="Source Code Pro"/>
                <a:cs typeface="Source Code Pro"/>
                <a:sym typeface="Source Code Pro"/>
              </a:rPr>
              <a:t>MongoDB</a:t>
            </a:r>
            <a:endParaRPr sz="1600">
              <a:solidFill>
                <a:schemeClr val="lt1"/>
              </a:solidFill>
              <a:latin typeface="Source Code Pro"/>
              <a:ea typeface="Source Code Pro"/>
              <a:cs typeface="Source Code Pro"/>
              <a:sym typeface="Source Code Pro"/>
            </a:endParaRPr>
          </a:p>
        </p:txBody>
      </p:sp>
      <p:sp>
        <p:nvSpPr>
          <p:cNvPr id="256" name="Google Shape;256;p21"/>
          <p:cNvSpPr/>
          <p:nvPr/>
        </p:nvSpPr>
        <p:spPr>
          <a:xfrm>
            <a:off x="2253122" y="1423415"/>
            <a:ext cx="2954700" cy="2954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1"/>
          <p:cNvSpPr txBox="1"/>
          <p:nvPr/>
        </p:nvSpPr>
        <p:spPr>
          <a:xfrm>
            <a:off x="2253125" y="2596750"/>
            <a:ext cx="29547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3000">
                <a:solidFill>
                  <a:schemeClr val="lt1"/>
                </a:solidFill>
                <a:latin typeface="Source Code Pro"/>
                <a:ea typeface="Source Code Pro"/>
                <a:cs typeface="Source Code Pro"/>
                <a:sym typeface="Source Code Pro"/>
              </a:rPr>
              <a:t>NodeJS</a:t>
            </a:r>
            <a:endParaRPr sz="3000">
              <a:solidFill>
                <a:schemeClr val="lt1"/>
              </a:solidFill>
              <a:latin typeface="Source Code Pro"/>
              <a:ea typeface="Source Code Pro"/>
              <a:cs typeface="Source Code Pro"/>
              <a:sym typeface="Source Code Pro"/>
            </a:endParaRPr>
          </a:p>
        </p:txBody>
      </p:sp>
      <p:sp>
        <p:nvSpPr>
          <p:cNvPr id="258" name="Google Shape;258;p21"/>
          <p:cNvSpPr/>
          <p:nvPr/>
        </p:nvSpPr>
        <p:spPr>
          <a:xfrm>
            <a:off x="5709626" y="2147440"/>
            <a:ext cx="1506600" cy="1506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1"/>
          <p:cNvSpPr txBox="1"/>
          <p:nvPr/>
        </p:nvSpPr>
        <p:spPr>
          <a:xfrm>
            <a:off x="5709825" y="2596750"/>
            <a:ext cx="15066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chemeClr val="lt1"/>
                </a:solidFill>
                <a:latin typeface="Source Code Pro"/>
                <a:ea typeface="Source Code Pro"/>
                <a:cs typeface="Source Code Pro"/>
                <a:sym typeface="Source Code Pro"/>
              </a:rPr>
              <a:t>Github</a:t>
            </a:r>
            <a:endParaRPr sz="1800">
              <a:solidFill>
                <a:schemeClr val="lt1"/>
              </a:solidFill>
              <a:latin typeface="Source Code Pro"/>
              <a:ea typeface="Source Code Pro"/>
              <a:cs typeface="Source Code Pro"/>
              <a:sym typeface="Source Code Pro"/>
            </a:endParaRPr>
          </a:p>
        </p:txBody>
      </p:sp>
      <p:sp>
        <p:nvSpPr>
          <p:cNvPr id="260" name="Google Shape;260;p21"/>
          <p:cNvSpPr/>
          <p:nvPr/>
        </p:nvSpPr>
        <p:spPr>
          <a:xfrm>
            <a:off x="7718079" y="2394636"/>
            <a:ext cx="1012500" cy="1012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1"/>
          <p:cNvSpPr txBox="1"/>
          <p:nvPr/>
        </p:nvSpPr>
        <p:spPr>
          <a:xfrm>
            <a:off x="7718425" y="2596750"/>
            <a:ext cx="10125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500">
                <a:solidFill>
                  <a:schemeClr val="lt1"/>
                </a:solidFill>
                <a:latin typeface="Source Code Pro"/>
                <a:ea typeface="Source Code Pro"/>
                <a:cs typeface="Source Code Pro"/>
                <a:sym typeface="Source Code Pro"/>
              </a:rPr>
              <a:t>HTML, CSS,JS</a:t>
            </a:r>
            <a:endParaRPr sz="1500">
              <a:solidFill>
                <a:schemeClr val="lt1"/>
              </a:solidFill>
              <a:latin typeface="Source Code Pro"/>
              <a:ea typeface="Source Code Pro"/>
              <a:cs typeface="Source Code Pro"/>
              <a:sym typeface="Source Code Pr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t>Functional Requirements</a:t>
            </a:r>
            <a:endParaRPr sz="2500"/>
          </a:p>
          <a:p>
            <a:pPr indent="0" lvl="0" marL="0" rtl="0" algn="l">
              <a:spcBef>
                <a:spcPts val="0"/>
              </a:spcBef>
              <a:spcAft>
                <a:spcPts val="0"/>
              </a:spcAft>
              <a:buNone/>
            </a:pPr>
            <a:r>
              <a:t/>
            </a:r>
            <a:endParaRPr/>
          </a:p>
          <a:p>
            <a:pPr indent="0" lvl="0" marL="0" rtl="0" algn="l">
              <a:spcBef>
                <a:spcPts val="0"/>
              </a:spcBef>
              <a:spcAft>
                <a:spcPts val="0"/>
              </a:spcAft>
              <a:buNone/>
            </a:pPr>
            <a:r>
              <a:rPr lang="en-GB" sz="2500"/>
              <a:t>User - </a:t>
            </a:r>
            <a:r>
              <a:rPr b="1" lang="en-GB" sz="2500"/>
              <a:t>Professor</a:t>
            </a:r>
            <a:endParaRPr b="1" sz="2500"/>
          </a:p>
        </p:txBody>
      </p:sp>
      <p:sp>
        <p:nvSpPr>
          <p:cNvPr id="267" name="Google Shape;267;p22"/>
          <p:cNvSpPr txBox="1"/>
          <p:nvPr/>
        </p:nvSpPr>
        <p:spPr>
          <a:xfrm>
            <a:off x="870825" y="2050288"/>
            <a:ext cx="1991400" cy="8496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300">
                <a:solidFill>
                  <a:srgbClr val="D9D9D9"/>
                </a:solidFill>
                <a:latin typeface="Lato"/>
                <a:ea typeface="Lato"/>
                <a:cs typeface="Lato"/>
                <a:sym typeface="Lato"/>
              </a:rPr>
              <a:t>Professor can login, create courses, create a entry for new lecture, can send links to every eligible student.</a:t>
            </a:r>
            <a:endParaRPr sz="1300">
              <a:solidFill>
                <a:srgbClr val="D9D9D9"/>
              </a:solidFill>
              <a:latin typeface="Lato"/>
              <a:ea typeface="Lato"/>
              <a:cs typeface="Lato"/>
              <a:sym typeface="Lato"/>
            </a:endParaRPr>
          </a:p>
        </p:txBody>
      </p:sp>
      <p:sp>
        <p:nvSpPr>
          <p:cNvPr id="268" name="Google Shape;268;p22"/>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rPr>
              <a:t> </a:t>
            </a:r>
            <a:endParaRPr>
              <a:solidFill>
                <a:srgbClr val="FFFFFF"/>
              </a:solidFill>
            </a:endParaRPr>
          </a:p>
        </p:txBody>
      </p:sp>
      <p:sp>
        <p:nvSpPr>
          <p:cNvPr id="269" name="Google Shape;269;p22"/>
          <p:cNvSpPr txBox="1"/>
          <p:nvPr/>
        </p:nvSpPr>
        <p:spPr>
          <a:xfrm>
            <a:off x="928850" y="3340963"/>
            <a:ext cx="1991400" cy="914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300">
                <a:solidFill>
                  <a:srgbClr val="D9D9D9"/>
                </a:solidFill>
                <a:latin typeface="Lato"/>
                <a:ea typeface="Lato"/>
                <a:cs typeface="Lato"/>
                <a:sym typeface="Lato"/>
              </a:rPr>
              <a:t>The link will be active for a certain period of time and will be unique for every student.</a:t>
            </a:r>
            <a:endParaRPr sz="1300">
              <a:solidFill>
                <a:srgbClr val="D9D9D9"/>
              </a:solidFill>
              <a:latin typeface="Lato"/>
              <a:ea typeface="Lato"/>
              <a:cs typeface="Lato"/>
              <a:sym typeface="Lato"/>
            </a:endParaRPr>
          </a:p>
        </p:txBody>
      </p:sp>
      <p:sp>
        <p:nvSpPr>
          <p:cNvPr id="270" name="Google Shape;270;p22"/>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2"/>
          <p:cNvSpPr txBox="1"/>
          <p:nvPr/>
        </p:nvSpPr>
        <p:spPr>
          <a:xfrm>
            <a:off x="6268175" y="1837800"/>
            <a:ext cx="2365800" cy="1216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300">
                <a:solidFill>
                  <a:srgbClr val="D9D9D9"/>
                </a:solidFill>
                <a:latin typeface="Lato"/>
                <a:ea typeface="Lato"/>
                <a:cs typeface="Lato"/>
                <a:sym typeface="Lato"/>
              </a:rPr>
              <a:t>Can remove students from the course, can download the csv of attendance of all students </a:t>
            </a:r>
            <a:r>
              <a:rPr lang="en-GB" sz="1300">
                <a:solidFill>
                  <a:srgbClr val="D9D9D9"/>
                </a:solidFill>
                <a:latin typeface="Lato"/>
                <a:ea typeface="Lato"/>
                <a:cs typeface="Lato"/>
                <a:sym typeface="Lato"/>
              </a:rPr>
              <a:t>in</a:t>
            </a:r>
            <a:r>
              <a:rPr lang="en-GB" sz="1300">
                <a:solidFill>
                  <a:srgbClr val="D9D9D9"/>
                </a:solidFill>
                <a:latin typeface="Lato"/>
                <a:ea typeface="Lato"/>
                <a:cs typeface="Lato"/>
                <a:sym typeface="Lato"/>
              </a:rPr>
              <a:t> </a:t>
            </a:r>
            <a:r>
              <a:rPr lang="en-GB" sz="1300">
                <a:solidFill>
                  <a:srgbClr val="D9D9D9"/>
                </a:solidFill>
                <a:latin typeface="Lato"/>
                <a:ea typeface="Lato"/>
                <a:cs typeface="Lato"/>
                <a:sym typeface="Lato"/>
              </a:rPr>
              <a:t>decreasing</a:t>
            </a:r>
            <a:r>
              <a:rPr lang="en-GB" sz="1300">
                <a:solidFill>
                  <a:srgbClr val="D9D9D9"/>
                </a:solidFill>
                <a:latin typeface="Lato"/>
                <a:ea typeface="Lato"/>
                <a:cs typeface="Lato"/>
                <a:sym typeface="Lato"/>
              </a:rPr>
              <a:t> order of their </a:t>
            </a:r>
            <a:r>
              <a:rPr lang="en-GB" sz="1300">
                <a:solidFill>
                  <a:srgbClr val="D9D9D9"/>
                </a:solidFill>
                <a:latin typeface="Lato"/>
                <a:ea typeface="Lato"/>
                <a:cs typeface="Lato"/>
                <a:sym typeface="Lato"/>
              </a:rPr>
              <a:t>percentage</a:t>
            </a:r>
            <a:r>
              <a:rPr lang="en-GB" sz="1300">
                <a:solidFill>
                  <a:srgbClr val="D9D9D9"/>
                </a:solidFill>
                <a:latin typeface="Lato"/>
                <a:ea typeface="Lato"/>
                <a:cs typeface="Lato"/>
                <a:sym typeface="Lato"/>
              </a:rPr>
              <a:t> of attendance.</a:t>
            </a:r>
            <a:endParaRPr sz="1300">
              <a:solidFill>
                <a:srgbClr val="D9D9D9"/>
              </a:solidFill>
              <a:latin typeface="Lato"/>
              <a:ea typeface="Lato"/>
              <a:cs typeface="Lato"/>
              <a:sym typeface="Lato"/>
            </a:endParaRPr>
          </a:p>
        </p:txBody>
      </p:sp>
      <p:sp>
        <p:nvSpPr>
          <p:cNvPr id="272" name="Google Shape;272;p22"/>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2"/>
          <p:cNvSpPr txBox="1"/>
          <p:nvPr/>
        </p:nvSpPr>
        <p:spPr>
          <a:xfrm>
            <a:off x="6268175" y="3320125"/>
            <a:ext cx="2134500" cy="955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300">
                <a:solidFill>
                  <a:srgbClr val="D9D9D9"/>
                </a:solidFill>
                <a:latin typeface="Lato"/>
                <a:ea typeface="Lato"/>
                <a:cs typeface="Lato"/>
                <a:sym typeface="Lato"/>
              </a:rPr>
              <a:t>The professor can see attendance of all students and can change the criteria for attendance also.</a:t>
            </a:r>
            <a:endParaRPr sz="1300">
              <a:solidFill>
                <a:srgbClr val="D9D9D9"/>
              </a:solidFill>
              <a:latin typeface="Lato"/>
              <a:ea typeface="Lato"/>
              <a:cs typeface="Lato"/>
              <a:sym typeface="Lato"/>
            </a:endParaRPr>
          </a:p>
        </p:txBody>
      </p:sp>
      <p:cxnSp>
        <p:nvCxnSpPr>
          <p:cNvPr id="274" name="Google Shape;274;p22"/>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75" name="Google Shape;275;p22"/>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76" name="Google Shape;276;p22"/>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77" name="Google Shape;277;p22"/>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78" name="Google Shape;278;p22"/>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2"/>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2"/>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2"/>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22"/>
          <p:cNvGrpSpPr/>
          <p:nvPr/>
        </p:nvGrpSpPr>
        <p:grpSpPr>
          <a:xfrm>
            <a:off x="3078687" y="2700858"/>
            <a:ext cx="737729" cy="737729"/>
            <a:chOff x="2920647" y="2157958"/>
            <a:chExt cx="827700" cy="827700"/>
          </a:xfrm>
        </p:grpSpPr>
        <p:sp>
          <p:nvSpPr>
            <p:cNvPr id="283" name="Google Shape;283;p22"/>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2"/>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22"/>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86" name="Google Shape;286;p22"/>
          <p:cNvGrpSpPr/>
          <p:nvPr/>
        </p:nvGrpSpPr>
        <p:grpSpPr>
          <a:xfrm rot="-5400000">
            <a:off x="4225338" y="3802929"/>
            <a:ext cx="737729" cy="737729"/>
            <a:chOff x="2920647" y="2157958"/>
            <a:chExt cx="827700" cy="827700"/>
          </a:xfrm>
        </p:grpSpPr>
        <p:sp>
          <p:nvSpPr>
            <p:cNvPr id="287" name="Google Shape;287;p22"/>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2"/>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 name="Google Shape;289;p22"/>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290" name="Google Shape;290;p22"/>
          <p:cNvGrpSpPr/>
          <p:nvPr/>
        </p:nvGrpSpPr>
        <p:grpSpPr>
          <a:xfrm>
            <a:off x="5313093" y="2700655"/>
            <a:ext cx="737804" cy="737804"/>
            <a:chOff x="5428888" y="2158023"/>
            <a:chExt cx="828900" cy="828900"/>
          </a:xfrm>
        </p:grpSpPr>
        <p:sp>
          <p:nvSpPr>
            <p:cNvPr id="291" name="Google Shape;291;p22"/>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2"/>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22"/>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294" name="Google Shape;294;p22"/>
          <p:cNvGrpSpPr/>
          <p:nvPr/>
        </p:nvGrpSpPr>
        <p:grpSpPr>
          <a:xfrm rot="5400000">
            <a:off x="4193370" y="1569752"/>
            <a:ext cx="737729" cy="737729"/>
            <a:chOff x="2920647" y="2157958"/>
            <a:chExt cx="827700" cy="827700"/>
          </a:xfrm>
        </p:grpSpPr>
        <p:sp>
          <p:nvSpPr>
            <p:cNvPr id="295" name="Google Shape;295;p22"/>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2"/>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22"/>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298" name="Google Shape;298;p22"/>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t>Functional Requirements</a:t>
            </a:r>
            <a:endParaRPr sz="2500"/>
          </a:p>
          <a:p>
            <a:pPr indent="0" lvl="0" marL="0" rtl="0" algn="l">
              <a:spcBef>
                <a:spcPts val="0"/>
              </a:spcBef>
              <a:spcAft>
                <a:spcPts val="0"/>
              </a:spcAft>
              <a:buNone/>
            </a:pPr>
            <a:r>
              <a:t/>
            </a:r>
            <a:endParaRPr/>
          </a:p>
          <a:p>
            <a:pPr indent="0" lvl="0" marL="0" rtl="0" algn="l">
              <a:spcBef>
                <a:spcPts val="0"/>
              </a:spcBef>
              <a:spcAft>
                <a:spcPts val="0"/>
              </a:spcAft>
              <a:buNone/>
            </a:pPr>
            <a:r>
              <a:rPr lang="en-GB" sz="2500"/>
              <a:t>User - </a:t>
            </a:r>
            <a:r>
              <a:rPr b="1" lang="en-GB" sz="2500"/>
              <a:t>Student</a:t>
            </a:r>
            <a:endParaRPr b="1" sz="2500"/>
          </a:p>
        </p:txBody>
      </p:sp>
      <p:sp>
        <p:nvSpPr>
          <p:cNvPr id="304" name="Google Shape;304;p23"/>
          <p:cNvSpPr txBox="1"/>
          <p:nvPr/>
        </p:nvSpPr>
        <p:spPr>
          <a:xfrm>
            <a:off x="1069450" y="2086775"/>
            <a:ext cx="19311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300">
                <a:solidFill>
                  <a:srgbClr val="D9D9D9"/>
                </a:solidFill>
                <a:latin typeface="Lato"/>
                <a:ea typeface="Lato"/>
                <a:cs typeface="Lato"/>
                <a:sym typeface="Lato"/>
              </a:rPr>
              <a:t>They can see which courses they are attending</a:t>
            </a:r>
            <a:endParaRPr sz="1300">
              <a:solidFill>
                <a:srgbClr val="D9D9D9"/>
              </a:solidFill>
              <a:latin typeface="Lato"/>
              <a:ea typeface="Lato"/>
              <a:cs typeface="Lato"/>
              <a:sym typeface="Lato"/>
            </a:endParaRPr>
          </a:p>
        </p:txBody>
      </p:sp>
      <p:sp>
        <p:nvSpPr>
          <p:cNvPr id="305" name="Google Shape;305;p23"/>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rPr>
              <a:t> </a:t>
            </a:r>
            <a:endParaRPr>
              <a:solidFill>
                <a:srgbClr val="FFFFFF"/>
              </a:solidFill>
            </a:endParaRPr>
          </a:p>
        </p:txBody>
      </p:sp>
      <p:sp>
        <p:nvSpPr>
          <p:cNvPr id="306" name="Google Shape;306;p23"/>
          <p:cNvSpPr txBox="1"/>
          <p:nvPr/>
        </p:nvSpPr>
        <p:spPr>
          <a:xfrm>
            <a:off x="1108000" y="3408988"/>
            <a:ext cx="18540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300">
                <a:solidFill>
                  <a:srgbClr val="D9D9D9"/>
                </a:solidFill>
                <a:latin typeface="Lato"/>
                <a:ea typeface="Lato"/>
                <a:cs typeface="Lato"/>
                <a:sym typeface="Lato"/>
              </a:rPr>
              <a:t>Students can see the percentage criteria set by the professor</a:t>
            </a:r>
            <a:endParaRPr sz="1300">
              <a:solidFill>
                <a:srgbClr val="D9D9D9"/>
              </a:solidFill>
              <a:latin typeface="Lato"/>
              <a:ea typeface="Lato"/>
              <a:cs typeface="Lato"/>
              <a:sym typeface="Lato"/>
            </a:endParaRPr>
          </a:p>
        </p:txBody>
      </p:sp>
      <p:sp>
        <p:nvSpPr>
          <p:cNvPr id="307" name="Google Shape;307;p23"/>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txBox="1"/>
          <p:nvPr/>
        </p:nvSpPr>
        <p:spPr>
          <a:xfrm>
            <a:off x="6255149" y="2055375"/>
            <a:ext cx="21711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300">
                <a:solidFill>
                  <a:srgbClr val="D9D9D9"/>
                </a:solidFill>
                <a:latin typeface="Lato"/>
                <a:ea typeface="Lato"/>
                <a:cs typeface="Lato"/>
                <a:sym typeface="Lato"/>
              </a:rPr>
              <a:t>Students can see whether they are above par, i.e., attendance criteria set by the professor</a:t>
            </a:r>
            <a:endParaRPr sz="1300">
              <a:solidFill>
                <a:srgbClr val="D9D9D9"/>
              </a:solidFill>
              <a:latin typeface="Lato"/>
              <a:ea typeface="Lato"/>
              <a:cs typeface="Lato"/>
              <a:sym typeface="Lato"/>
            </a:endParaRPr>
          </a:p>
        </p:txBody>
      </p:sp>
      <p:sp>
        <p:nvSpPr>
          <p:cNvPr id="309" name="Google Shape;309;p23"/>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3"/>
          <p:cNvSpPr txBox="1"/>
          <p:nvPr/>
        </p:nvSpPr>
        <p:spPr>
          <a:xfrm>
            <a:off x="6345010" y="3494713"/>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300">
                <a:solidFill>
                  <a:srgbClr val="D9D9D9"/>
                </a:solidFill>
                <a:latin typeface="Lato"/>
                <a:ea typeface="Lato"/>
                <a:cs typeface="Lato"/>
                <a:sym typeface="Lato"/>
              </a:rPr>
              <a:t>Upon receiving the link, students need to click the link to mark their attendance.</a:t>
            </a:r>
            <a:endParaRPr sz="1300">
              <a:solidFill>
                <a:srgbClr val="D9D9D9"/>
              </a:solidFill>
              <a:latin typeface="Lato"/>
              <a:ea typeface="Lato"/>
              <a:cs typeface="Lato"/>
              <a:sym typeface="Lato"/>
            </a:endParaRPr>
          </a:p>
        </p:txBody>
      </p:sp>
      <p:cxnSp>
        <p:nvCxnSpPr>
          <p:cNvPr id="311" name="Google Shape;311;p23"/>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312" name="Google Shape;312;p23"/>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13" name="Google Shape;313;p23"/>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14" name="Google Shape;314;p23"/>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315" name="Google Shape;315;p23"/>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3"/>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 name="Google Shape;319;p23"/>
          <p:cNvGrpSpPr/>
          <p:nvPr/>
        </p:nvGrpSpPr>
        <p:grpSpPr>
          <a:xfrm>
            <a:off x="3078687" y="2700858"/>
            <a:ext cx="737729" cy="737729"/>
            <a:chOff x="2920647" y="2157958"/>
            <a:chExt cx="827700" cy="827700"/>
          </a:xfrm>
        </p:grpSpPr>
        <p:sp>
          <p:nvSpPr>
            <p:cNvPr id="320" name="Google Shape;320;p23"/>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23"/>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23" name="Google Shape;323;p23"/>
          <p:cNvGrpSpPr/>
          <p:nvPr/>
        </p:nvGrpSpPr>
        <p:grpSpPr>
          <a:xfrm rot="-5400000">
            <a:off x="4225338" y="3802929"/>
            <a:ext cx="737729" cy="737729"/>
            <a:chOff x="2920647" y="2157958"/>
            <a:chExt cx="827700" cy="827700"/>
          </a:xfrm>
        </p:grpSpPr>
        <p:sp>
          <p:nvSpPr>
            <p:cNvPr id="324" name="Google Shape;324;p23"/>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3"/>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23"/>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327" name="Google Shape;327;p23"/>
          <p:cNvGrpSpPr/>
          <p:nvPr/>
        </p:nvGrpSpPr>
        <p:grpSpPr>
          <a:xfrm>
            <a:off x="5313093" y="2700655"/>
            <a:ext cx="737804" cy="737804"/>
            <a:chOff x="5428888" y="2158023"/>
            <a:chExt cx="828900" cy="828900"/>
          </a:xfrm>
        </p:grpSpPr>
        <p:sp>
          <p:nvSpPr>
            <p:cNvPr id="328" name="Google Shape;328;p23"/>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3"/>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23"/>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31" name="Google Shape;331;p23"/>
          <p:cNvGrpSpPr/>
          <p:nvPr/>
        </p:nvGrpSpPr>
        <p:grpSpPr>
          <a:xfrm rot="5400000">
            <a:off x="4193370" y="1569752"/>
            <a:ext cx="737729" cy="737729"/>
            <a:chOff x="2920647" y="2157958"/>
            <a:chExt cx="827700" cy="827700"/>
          </a:xfrm>
        </p:grpSpPr>
        <p:sp>
          <p:nvSpPr>
            <p:cNvPr id="332" name="Google Shape;332;p23"/>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3"/>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 name="Google Shape;334;p23"/>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35" name="Google Shape;335;p23"/>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t>Non-</a:t>
            </a:r>
            <a:r>
              <a:rPr lang="en-GB" sz="2500"/>
              <a:t>Functional Requirements</a:t>
            </a:r>
            <a:endParaRPr sz="25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41" name="Google Shape;341;p24"/>
          <p:cNvSpPr txBox="1"/>
          <p:nvPr/>
        </p:nvSpPr>
        <p:spPr>
          <a:xfrm>
            <a:off x="1351225" y="2242913"/>
            <a:ext cx="963300" cy="320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600">
                <a:solidFill>
                  <a:srgbClr val="D9D9D9"/>
                </a:solidFill>
                <a:latin typeface="Lato"/>
                <a:ea typeface="Lato"/>
                <a:cs typeface="Lato"/>
                <a:sym typeface="Lato"/>
              </a:rPr>
              <a:t>Security</a:t>
            </a:r>
            <a:endParaRPr sz="1600">
              <a:solidFill>
                <a:srgbClr val="D9D9D9"/>
              </a:solidFill>
              <a:latin typeface="Lato"/>
              <a:ea typeface="Lato"/>
              <a:cs typeface="Lato"/>
              <a:sym typeface="Lato"/>
            </a:endParaRPr>
          </a:p>
        </p:txBody>
      </p:sp>
      <p:sp>
        <p:nvSpPr>
          <p:cNvPr id="342" name="Google Shape;342;p24"/>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rPr>
              <a:t> </a:t>
            </a:r>
            <a:endParaRPr>
              <a:solidFill>
                <a:srgbClr val="FFFFFF"/>
              </a:solidFill>
            </a:endParaRPr>
          </a:p>
        </p:txBody>
      </p:sp>
      <p:sp>
        <p:nvSpPr>
          <p:cNvPr id="343" name="Google Shape;343;p24"/>
          <p:cNvSpPr txBox="1"/>
          <p:nvPr/>
        </p:nvSpPr>
        <p:spPr>
          <a:xfrm>
            <a:off x="1283950" y="3646775"/>
            <a:ext cx="1382700" cy="444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600">
                <a:solidFill>
                  <a:srgbClr val="D9D9D9"/>
                </a:solidFill>
                <a:latin typeface="Lato"/>
                <a:ea typeface="Lato"/>
                <a:cs typeface="Lato"/>
                <a:sym typeface="Lato"/>
              </a:rPr>
              <a:t>Performance</a:t>
            </a:r>
            <a:endParaRPr sz="1600">
              <a:solidFill>
                <a:srgbClr val="D9D9D9"/>
              </a:solidFill>
              <a:latin typeface="Lato"/>
              <a:ea typeface="Lato"/>
              <a:cs typeface="Lato"/>
              <a:sym typeface="Lato"/>
            </a:endParaRPr>
          </a:p>
        </p:txBody>
      </p:sp>
      <p:sp>
        <p:nvSpPr>
          <p:cNvPr id="344" name="Google Shape;344;p24"/>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4"/>
          <p:cNvSpPr txBox="1"/>
          <p:nvPr/>
        </p:nvSpPr>
        <p:spPr>
          <a:xfrm>
            <a:off x="6656725" y="2264238"/>
            <a:ext cx="1266900" cy="444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600">
                <a:solidFill>
                  <a:srgbClr val="D9D9D9"/>
                </a:solidFill>
                <a:latin typeface="Lato"/>
                <a:ea typeface="Lato"/>
                <a:cs typeface="Lato"/>
                <a:sym typeface="Lato"/>
              </a:rPr>
              <a:t>Operability</a:t>
            </a:r>
            <a:endParaRPr sz="1600">
              <a:solidFill>
                <a:srgbClr val="D9D9D9"/>
              </a:solidFill>
              <a:latin typeface="Lato"/>
              <a:ea typeface="Lato"/>
              <a:cs typeface="Lato"/>
              <a:sym typeface="Lato"/>
            </a:endParaRPr>
          </a:p>
        </p:txBody>
      </p:sp>
      <p:sp>
        <p:nvSpPr>
          <p:cNvPr id="346" name="Google Shape;346;p24"/>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txBox="1"/>
          <p:nvPr/>
        </p:nvSpPr>
        <p:spPr>
          <a:xfrm>
            <a:off x="6577200" y="3566975"/>
            <a:ext cx="1677000" cy="523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600">
                <a:solidFill>
                  <a:srgbClr val="D9D9D9"/>
                </a:solidFill>
                <a:latin typeface="Lato"/>
                <a:ea typeface="Lato"/>
                <a:cs typeface="Lato"/>
                <a:sym typeface="Lato"/>
              </a:rPr>
              <a:t>Maintainability, Scalability</a:t>
            </a:r>
            <a:endParaRPr sz="1600">
              <a:solidFill>
                <a:srgbClr val="D9D9D9"/>
              </a:solidFill>
              <a:latin typeface="Lato"/>
              <a:ea typeface="Lato"/>
              <a:cs typeface="Lato"/>
              <a:sym typeface="Lato"/>
            </a:endParaRPr>
          </a:p>
        </p:txBody>
      </p:sp>
      <p:cxnSp>
        <p:nvCxnSpPr>
          <p:cNvPr id="348" name="Google Shape;348;p24"/>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349" name="Google Shape;349;p24"/>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50" name="Google Shape;350;p24"/>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51" name="Google Shape;351;p24"/>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352" name="Google Shape;352;p24"/>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4"/>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24"/>
          <p:cNvGrpSpPr/>
          <p:nvPr/>
        </p:nvGrpSpPr>
        <p:grpSpPr>
          <a:xfrm>
            <a:off x="3078687" y="2700858"/>
            <a:ext cx="737729" cy="737729"/>
            <a:chOff x="2920647" y="2157958"/>
            <a:chExt cx="827700" cy="827700"/>
          </a:xfrm>
        </p:grpSpPr>
        <p:sp>
          <p:nvSpPr>
            <p:cNvPr id="357" name="Google Shape;357;p24"/>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4"/>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 name="Google Shape;359;p24"/>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60" name="Google Shape;360;p24"/>
          <p:cNvGrpSpPr/>
          <p:nvPr/>
        </p:nvGrpSpPr>
        <p:grpSpPr>
          <a:xfrm rot="-5400000">
            <a:off x="4225338" y="3802929"/>
            <a:ext cx="737729" cy="737729"/>
            <a:chOff x="2920647" y="2157958"/>
            <a:chExt cx="827700" cy="827700"/>
          </a:xfrm>
        </p:grpSpPr>
        <p:sp>
          <p:nvSpPr>
            <p:cNvPr id="361" name="Google Shape;361;p24"/>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4"/>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24"/>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364" name="Google Shape;364;p24"/>
          <p:cNvGrpSpPr/>
          <p:nvPr/>
        </p:nvGrpSpPr>
        <p:grpSpPr>
          <a:xfrm>
            <a:off x="5313093" y="2700655"/>
            <a:ext cx="737804" cy="737804"/>
            <a:chOff x="5428888" y="2158023"/>
            <a:chExt cx="828900" cy="828900"/>
          </a:xfrm>
        </p:grpSpPr>
        <p:sp>
          <p:nvSpPr>
            <p:cNvPr id="365" name="Google Shape;365;p24"/>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 name="Google Shape;367;p24"/>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68" name="Google Shape;368;p24"/>
          <p:cNvGrpSpPr/>
          <p:nvPr/>
        </p:nvGrpSpPr>
        <p:grpSpPr>
          <a:xfrm rot="5400000">
            <a:off x="4193370" y="1569752"/>
            <a:ext cx="737729" cy="737729"/>
            <a:chOff x="2920647" y="2157958"/>
            <a:chExt cx="827700" cy="827700"/>
          </a:xfrm>
        </p:grpSpPr>
        <p:sp>
          <p:nvSpPr>
            <p:cNvPr id="369" name="Google Shape;369;p24"/>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4"/>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24"/>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72" name="Google Shape;372;p24"/>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25"/>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t>Process Model - Waterfall</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rPr lang="en-GB" sz="2500"/>
              <a:t>Elicitation Techniques</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t/>
            </a:r>
            <a:endParaRPr sz="2500"/>
          </a:p>
        </p:txBody>
      </p:sp>
      <p:sp>
        <p:nvSpPr>
          <p:cNvPr id="378" name="Google Shape;378;p25"/>
          <p:cNvSpPr txBox="1"/>
          <p:nvPr>
            <p:ph idx="2" type="body"/>
          </p:nvPr>
        </p:nvSpPr>
        <p:spPr>
          <a:xfrm>
            <a:off x="2568125" y="2072550"/>
            <a:ext cx="2259900" cy="275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AutoNum type="arabicPeriod"/>
            </a:pPr>
            <a:r>
              <a:rPr lang="en-GB" sz="1700"/>
              <a:t>Interviews</a:t>
            </a:r>
            <a:endParaRPr sz="1700"/>
          </a:p>
          <a:p>
            <a:pPr indent="-336550" lvl="0" marL="457200" rtl="0" algn="l">
              <a:spcBef>
                <a:spcPts val="0"/>
              </a:spcBef>
              <a:spcAft>
                <a:spcPts val="0"/>
              </a:spcAft>
              <a:buSzPts val="1700"/>
              <a:buAutoNum type="arabicPeriod"/>
            </a:pPr>
            <a:r>
              <a:rPr lang="en-GB" sz="1700"/>
              <a:t>Use Case</a:t>
            </a:r>
            <a:endParaRPr sz="1700"/>
          </a:p>
          <a:p>
            <a:pPr indent="-336550" lvl="0" marL="457200" rtl="0" algn="l">
              <a:spcBef>
                <a:spcPts val="0"/>
              </a:spcBef>
              <a:spcAft>
                <a:spcPts val="0"/>
              </a:spcAft>
              <a:buSzPts val="1700"/>
              <a:buAutoNum type="arabicPeriod"/>
            </a:pPr>
            <a:r>
              <a:rPr lang="en-GB" sz="1700"/>
              <a:t>Brainstorming</a:t>
            </a:r>
            <a:endParaRPr sz="1700"/>
          </a:p>
        </p:txBody>
      </p:sp>
      <p:grpSp>
        <p:nvGrpSpPr>
          <p:cNvPr id="379" name="Google Shape;379;p25"/>
          <p:cNvGrpSpPr/>
          <p:nvPr/>
        </p:nvGrpSpPr>
        <p:grpSpPr>
          <a:xfrm>
            <a:off x="6884050" y="1716000"/>
            <a:ext cx="2259900" cy="1103400"/>
            <a:chOff x="6884050" y="1716000"/>
            <a:chExt cx="2259900" cy="1103400"/>
          </a:xfrm>
        </p:grpSpPr>
        <p:sp>
          <p:nvSpPr>
            <p:cNvPr id="380" name="Google Shape;380;p25"/>
            <p:cNvSpPr/>
            <p:nvPr/>
          </p:nvSpPr>
          <p:spPr>
            <a:xfrm>
              <a:off x="6884050" y="1716000"/>
              <a:ext cx="2259900" cy="11034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1" name="Google Shape;381;p25"/>
            <p:cNvSpPr txBox="1"/>
            <p:nvPr/>
          </p:nvSpPr>
          <p:spPr>
            <a:xfrm>
              <a:off x="7354784" y="1840351"/>
              <a:ext cx="15504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FFFFFF"/>
                  </a:solidFill>
                </a:rPr>
                <a:t>QUICK TIP</a:t>
              </a:r>
              <a:endParaRPr b="1" sz="1200">
                <a:solidFill>
                  <a:srgbClr val="FFFFFF"/>
                </a:solidFill>
              </a:endParaRPr>
            </a:p>
            <a:p>
              <a:pPr indent="0" lvl="0" marL="0" rtl="0" algn="l">
                <a:lnSpc>
                  <a:spcPct val="115000"/>
                </a:lnSpc>
                <a:spcBef>
                  <a:spcPts val="0"/>
                </a:spcBef>
                <a:spcAft>
                  <a:spcPts val="0"/>
                </a:spcAft>
                <a:buNone/>
              </a:pPr>
              <a:r>
                <a:t/>
              </a:r>
              <a:endParaRPr sz="700">
                <a:solidFill>
                  <a:srgbClr val="FFFFFF"/>
                </a:solidFill>
              </a:endParaRPr>
            </a:p>
            <a:p>
              <a:pPr indent="0" lvl="0" marL="0" rtl="0" algn="l">
                <a:lnSpc>
                  <a:spcPct val="115000"/>
                </a:lnSpc>
                <a:spcBef>
                  <a:spcPts val="0"/>
                </a:spcBef>
                <a:spcAft>
                  <a:spcPts val="0"/>
                </a:spcAft>
                <a:buNone/>
              </a:pPr>
              <a:r>
                <a:rPr lang="en-GB" sz="700">
                  <a:solidFill>
                    <a:srgbClr val="D9F0FF"/>
                  </a:solidFill>
                </a:rPr>
                <a:t>Try right clicking on a photo and using "Replace Image" to demonstrate your prototype.</a:t>
              </a:r>
              <a:endParaRPr sz="700">
                <a:solidFill>
                  <a:srgbClr val="D9F0FF"/>
                </a:solidFill>
              </a:endParaRPr>
            </a:p>
          </p:txBody>
        </p:sp>
        <p:pic>
          <p:nvPicPr>
            <p:cNvPr id="382" name="Google Shape;382;p25"/>
            <p:cNvPicPr preferRelativeResize="0"/>
            <p:nvPr/>
          </p:nvPicPr>
          <p:blipFill>
            <a:blip r:embed="rId3">
              <a:alphaModFix/>
            </a:blip>
            <a:stretch>
              <a:fillRect/>
            </a:stretch>
          </p:blipFill>
          <p:spPr>
            <a:xfrm>
              <a:off x="7138828" y="1908568"/>
              <a:ext cx="212825" cy="212825"/>
            </a:xfrm>
            <a:prstGeom prst="rect">
              <a:avLst/>
            </a:prstGeom>
            <a:noFill/>
            <a:ln>
              <a:noFill/>
            </a:ln>
          </p:spPr>
        </p:pic>
      </p:grpSp>
      <p:sp>
        <p:nvSpPr>
          <p:cNvPr id="383" name="Google Shape;383;p25"/>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5"/>
          <p:cNvSpPr/>
          <p:nvPr/>
        </p:nvSpPr>
        <p:spPr>
          <a:xfrm flipH="1">
            <a:off x="6079436" y="3398094"/>
            <a:ext cx="570300" cy="950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